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8"/>
  </p:notesMasterIdLst>
  <p:handoutMasterIdLst>
    <p:handoutMasterId r:id="rId19"/>
  </p:handoutMasterIdLst>
  <p:sldIdLst>
    <p:sldId id="256" r:id="rId2"/>
    <p:sldId id="280" r:id="rId3"/>
    <p:sldId id="271" r:id="rId4"/>
    <p:sldId id="261" r:id="rId5"/>
    <p:sldId id="285" r:id="rId6"/>
    <p:sldId id="276" r:id="rId7"/>
    <p:sldId id="279" r:id="rId8"/>
    <p:sldId id="270" r:id="rId9"/>
    <p:sldId id="281" r:id="rId10"/>
    <p:sldId id="284" r:id="rId11"/>
    <p:sldId id="289" r:id="rId12"/>
    <p:sldId id="287" r:id="rId13"/>
    <p:sldId id="283" r:id="rId14"/>
    <p:sldId id="277" r:id="rId15"/>
    <p:sldId id="262" r:id="rId16"/>
    <p:sldId id="275" r:id="rId1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45" autoAdjust="0"/>
  </p:normalViewPr>
  <p:slideViewPr>
    <p:cSldViewPr>
      <p:cViewPr varScale="1">
        <p:scale>
          <a:sx n="51" d="100"/>
          <a:sy n="51" d="100"/>
        </p:scale>
        <p:origin x="1720"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066D716-CE49-493F-92CD-6460B33EF188}" type="datetimeFigureOut">
              <a:rPr lang="en-GB" smtClean="0"/>
              <a:t>18/11/2019</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FB74E33A-C2CA-4997-875A-0EFEE8B9DBD4}" type="slidenum">
              <a:rPr lang="en-GB" smtClean="0"/>
              <a:t>‹#›</a:t>
            </a:fld>
            <a:endParaRPr lang="en-GB"/>
          </a:p>
        </p:txBody>
      </p:sp>
    </p:spTree>
    <p:extLst>
      <p:ext uri="{BB962C8B-B14F-4D97-AF65-F5344CB8AC3E}">
        <p14:creationId xmlns:p14="http://schemas.microsoft.com/office/powerpoint/2010/main" val="328296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3AE4E08-D818-4FC8-AA47-0B5E9D5906D5}" type="datetimeFigureOut">
              <a:rPr lang="en-GB" smtClean="0"/>
              <a:t>18/11/2019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387D846-4200-4AB0-A917-36BCFED8D75B}" type="slidenum">
              <a:rPr lang="en-GB" smtClean="0"/>
              <a:t>‹#›</a:t>
            </a:fld>
            <a:endParaRPr lang="en-GB"/>
          </a:p>
        </p:txBody>
      </p:sp>
    </p:spTree>
    <p:extLst>
      <p:ext uri="{BB962C8B-B14F-4D97-AF65-F5344CB8AC3E}">
        <p14:creationId xmlns:p14="http://schemas.microsoft.com/office/powerpoint/2010/main" val="134236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87D846-4200-4AB0-A917-36BCFED8D75B}" type="slidenum">
              <a:rPr lang="en-GB" smtClean="0"/>
              <a:t>1</a:t>
            </a:fld>
            <a:endParaRPr lang="en-GB"/>
          </a:p>
        </p:txBody>
      </p:sp>
    </p:spTree>
    <p:extLst>
      <p:ext uri="{BB962C8B-B14F-4D97-AF65-F5344CB8AC3E}">
        <p14:creationId xmlns:p14="http://schemas.microsoft.com/office/powerpoint/2010/main" val="417415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D846-4200-4AB0-A917-36BCFED8D75B}" type="slidenum">
              <a:rPr lang="en-GB" smtClean="0"/>
              <a:t>16</a:t>
            </a:fld>
            <a:endParaRPr lang="en-GB"/>
          </a:p>
        </p:txBody>
      </p:sp>
    </p:spTree>
    <p:extLst>
      <p:ext uri="{BB962C8B-B14F-4D97-AF65-F5344CB8AC3E}">
        <p14:creationId xmlns:p14="http://schemas.microsoft.com/office/powerpoint/2010/main" val="136859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F87BC4-739C-478A-A178-66876B4B0DDC}" type="slidenum">
              <a:rPr lang="en-GB" altLang="en-US" smtClean="0"/>
              <a:pPr eaLnBrk="1" hangingPunct="1">
                <a:spcBef>
                  <a:spcPct val="0"/>
                </a:spcBef>
              </a:pPr>
              <a:t>3</a:t>
            </a:fld>
            <a:endParaRPr lang="en-GB"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GB" altLang="en-US" dirty="0" smtClean="0"/>
              <a:t>Most kids watch </a:t>
            </a:r>
            <a:r>
              <a:rPr lang="en-GB" altLang="en-US" dirty="0" err="1" smtClean="0"/>
              <a:t>Tv</a:t>
            </a:r>
            <a:r>
              <a:rPr lang="en-GB" altLang="en-US" dirty="0" smtClean="0"/>
              <a:t> via catch up and other providers such as Netflix</a:t>
            </a:r>
          </a:p>
          <a:p>
            <a:pPr eaLnBrk="1" hangingPunct="1"/>
            <a:endParaRPr lang="en-GB" altLang="en-US" dirty="0" smtClean="0"/>
          </a:p>
        </p:txBody>
      </p:sp>
    </p:spTree>
    <p:extLst>
      <p:ext uri="{BB962C8B-B14F-4D97-AF65-F5344CB8AC3E}">
        <p14:creationId xmlns:p14="http://schemas.microsoft.com/office/powerpoint/2010/main" val="397592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GB" altLang="en-US" dirty="0" smtClean="0"/>
              <a:t>surveyed by print site </a:t>
            </a:r>
            <a:r>
              <a:rPr lang="en-GB" altLang="en-US" dirty="0" err="1" smtClean="0"/>
              <a:t>Posterista</a:t>
            </a:r>
            <a:r>
              <a:rPr lang="en-GB" altLang="en-US" dirty="0" smtClean="0"/>
              <a:t> </a:t>
            </a:r>
          </a:p>
          <a:p>
            <a:r>
              <a:rPr lang="en-GB" altLang="en-US" dirty="0" smtClean="0"/>
              <a:t>Kids have said they felt uncomfortable </a:t>
            </a:r>
            <a:r>
              <a:rPr lang="en-GB" altLang="en-US" baseline="0" dirty="0" smtClean="0"/>
              <a:t>when parents share pics and vids of them online without their permission , they don’t like lots of people to see some pics or feel embarrassed and feel they don’t have control over what is shared</a:t>
            </a:r>
          </a:p>
          <a:p>
            <a:r>
              <a:rPr lang="en-GB" altLang="en-US" baseline="0" dirty="0" smtClean="0"/>
              <a:t>When younger children use parents phone and can access FB/</a:t>
            </a:r>
            <a:r>
              <a:rPr lang="en-GB" altLang="en-US" baseline="0" dirty="0" err="1" smtClean="0"/>
              <a:t>insta</a:t>
            </a:r>
            <a:r>
              <a:rPr lang="en-GB" altLang="en-US" baseline="0" dirty="0" smtClean="0"/>
              <a:t>/snap they may see things that </a:t>
            </a:r>
            <a:r>
              <a:rPr lang="en-GB" altLang="en-US" baseline="0" dirty="0" err="1" smtClean="0"/>
              <a:t>arent</a:t>
            </a:r>
            <a:r>
              <a:rPr lang="en-GB" altLang="en-US" baseline="0" dirty="0" smtClean="0"/>
              <a:t> appropriate as they are using an adults account </a:t>
            </a:r>
            <a:endParaRPr lang="en-GB" altLang="en-US" dirty="0" smtClean="0"/>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570FE1-D6FF-42FC-97C6-334E5C79FFE0}" type="slidenum">
              <a:rPr lang="en-GB" altLang="en-US" smtClean="0"/>
              <a:pPr eaLnBrk="1" hangingPunct="1">
                <a:spcBef>
                  <a:spcPct val="0"/>
                </a:spcBef>
              </a:pPr>
              <a:t>4</a:t>
            </a:fld>
            <a:endParaRPr lang="en-GB" altLang="en-US" smtClean="0"/>
          </a:p>
        </p:txBody>
      </p:sp>
    </p:spTree>
    <p:extLst>
      <p:ext uri="{BB962C8B-B14F-4D97-AF65-F5344CB8AC3E}">
        <p14:creationId xmlns:p14="http://schemas.microsoft.com/office/powerpoint/2010/main" val="261423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https://social-media.co.uk/list-popular-social-networking-websites</a:t>
            </a:r>
          </a:p>
          <a:p>
            <a:endParaRPr lang="en-US" altLang="en-US" dirty="0" smtClean="0"/>
          </a:p>
          <a:p>
            <a:r>
              <a:rPr lang="en-US" altLang="en-US" dirty="0" smtClean="0"/>
              <a:t>From top left</a:t>
            </a:r>
          </a:p>
          <a:p>
            <a:endParaRPr lang="en-US" altLang="en-US" dirty="0" smtClean="0"/>
          </a:p>
          <a:p>
            <a:r>
              <a:rPr lang="en-US" altLang="en-US" dirty="0" smtClean="0"/>
              <a:t>Live.ly</a:t>
            </a:r>
          </a:p>
          <a:p>
            <a:r>
              <a:rPr lang="en-US" altLang="en-US" dirty="0" err="1" smtClean="0"/>
              <a:t>Youtube</a:t>
            </a:r>
            <a:endParaRPr lang="en-US" altLang="en-US" dirty="0" smtClean="0"/>
          </a:p>
          <a:p>
            <a:r>
              <a:rPr lang="en-US" altLang="en-US" dirty="0" err="1" smtClean="0"/>
              <a:t>Pintrest</a:t>
            </a:r>
            <a:endParaRPr lang="en-US" altLang="en-US" dirty="0" smtClean="0"/>
          </a:p>
          <a:p>
            <a:r>
              <a:rPr lang="en-US" altLang="en-US" dirty="0" smtClean="0"/>
              <a:t>Musical.ly</a:t>
            </a:r>
          </a:p>
          <a:p>
            <a:r>
              <a:rPr lang="en-US" altLang="en-US" dirty="0" smtClean="0"/>
              <a:t>Live.me</a:t>
            </a:r>
          </a:p>
          <a:p>
            <a:r>
              <a:rPr lang="en-US" altLang="en-US" dirty="0" smtClean="0"/>
              <a:t>Periscope</a:t>
            </a:r>
          </a:p>
          <a:p>
            <a:r>
              <a:rPr lang="en-US" altLang="en-US" dirty="0" smtClean="0"/>
              <a:t>Snapchat</a:t>
            </a:r>
          </a:p>
          <a:p>
            <a:r>
              <a:rPr lang="en-US" altLang="en-US" dirty="0" smtClean="0"/>
              <a:t>Tinder</a:t>
            </a:r>
          </a:p>
          <a:p>
            <a:r>
              <a:rPr lang="en-US" altLang="en-US" dirty="0" err="1" smtClean="0"/>
              <a:t>Houseparty</a:t>
            </a:r>
            <a:endParaRPr lang="en-US" altLang="en-US" dirty="0" smtClean="0"/>
          </a:p>
          <a:p>
            <a:r>
              <a:rPr lang="en-US" altLang="en-US" dirty="0" smtClean="0"/>
              <a:t>Instagram</a:t>
            </a:r>
          </a:p>
          <a:p>
            <a:r>
              <a:rPr lang="en-US" altLang="en-US" dirty="0" err="1" smtClean="0"/>
              <a:t>WhatApp</a:t>
            </a:r>
            <a:endParaRPr lang="en-US" altLang="en-US" dirty="0" smtClean="0"/>
          </a:p>
          <a:p>
            <a:r>
              <a:rPr lang="en-US" altLang="en-US" dirty="0" smtClean="0"/>
              <a:t>Twitter</a:t>
            </a:r>
          </a:p>
          <a:p>
            <a:r>
              <a:rPr lang="en-US" altLang="en-US" dirty="0" smtClean="0"/>
              <a:t>Kids </a:t>
            </a:r>
            <a:r>
              <a:rPr lang="en-US" altLang="en-US" dirty="0" err="1" smtClean="0"/>
              <a:t>youtube</a:t>
            </a:r>
            <a:endParaRPr lang="en-US" altLang="en-US" dirty="0" smtClean="0"/>
          </a:p>
          <a:p>
            <a:r>
              <a:rPr lang="en-US" altLang="en-US" dirty="0" smtClean="0"/>
              <a:t>Yellow</a:t>
            </a:r>
          </a:p>
          <a:p>
            <a:r>
              <a:rPr lang="en-US" altLang="en-US" dirty="0" err="1" smtClean="0"/>
              <a:t>Roblox</a:t>
            </a:r>
            <a:endParaRPr lang="en-US" altLang="en-US" dirty="0" smtClean="0"/>
          </a:p>
          <a:p>
            <a:r>
              <a:rPr lang="en-US" altLang="en-US" dirty="0" smtClean="0"/>
              <a:t>Facebook</a:t>
            </a:r>
          </a:p>
          <a:p>
            <a:r>
              <a:rPr lang="en-US" altLang="en-US" dirty="0" err="1" smtClean="0"/>
              <a:t>Kiddle</a:t>
            </a:r>
            <a:r>
              <a:rPr lang="en-US" altLang="en-US" dirty="0" smtClean="0"/>
              <a:t> – kids google</a:t>
            </a:r>
          </a:p>
          <a:p>
            <a:r>
              <a:rPr lang="en-US" altLang="en-US" dirty="0" err="1" smtClean="0"/>
              <a:t>Oovoo</a:t>
            </a:r>
            <a:endParaRPr lang="en-US" altLang="en-US" dirty="0" smtClean="0"/>
          </a:p>
          <a:p>
            <a:r>
              <a:rPr lang="en-US" altLang="en-US" dirty="0" smtClean="0"/>
              <a:t>FB Messenger</a:t>
            </a:r>
          </a:p>
          <a:p>
            <a:endParaRPr lang="en-US" altLang="en-US" dirty="0" smtClean="0"/>
          </a:p>
          <a:p>
            <a:endParaRPr lang="en-US" altLang="en-US" dirty="0" smtClean="0"/>
          </a:p>
          <a:p>
            <a:r>
              <a:rPr lang="en-US" altLang="en-US" dirty="0" smtClean="0"/>
              <a:t>Live Streaming Apps such as Live.ly, Live.me and Periscope are now causing concern all have had cases of adults contacting children via the apps. Police in UK have been involved in cases with live streaming sites</a:t>
            </a:r>
          </a:p>
          <a:p>
            <a:r>
              <a:rPr lang="en-US" altLang="en-US" dirty="0" smtClean="0"/>
              <a:t> Periscope is owned by Twitter</a:t>
            </a:r>
          </a:p>
          <a:p>
            <a:r>
              <a:rPr lang="en-US" altLang="en-US" dirty="0" smtClean="0"/>
              <a:t>Live.ly was created by Musical.ly </a:t>
            </a:r>
          </a:p>
          <a:p>
            <a:r>
              <a:rPr lang="en-US" altLang="en-US" dirty="0" err="1" smtClean="0"/>
              <a:t>Live.Me</a:t>
            </a:r>
            <a:r>
              <a:rPr lang="en-US" altLang="en-US" dirty="0" smtClean="0"/>
              <a:t> – fastest growing live streaming app, over 20m users, security is low, man was recently convicted, he was encouraging a 9 </a:t>
            </a:r>
            <a:r>
              <a:rPr lang="en-US" altLang="en-US" dirty="0" err="1" smtClean="0"/>
              <a:t>yr</a:t>
            </a:r>
            <a:r>
              <a:rPr lang="en-US" altLang="en-US" dirty="0" smtClean="0"/>
              <a:t> old child to expose her self, this was then seen by 300 people before being taken down</a:t>
            </a:r>
          </a:p>
          <a:p>
            <a:r>
              <a:rPr lang="en-US" altLang="en-US" dirty="0" smtClean="0"/>
              <a:t>Yellow is dubbed Tinder for Teens and works similarly to tinder but connects anyone the user likes to their </a:t>
            </a:r>
            <a:r>
              <a:rPr lang="en-US" altLang="en-US" dirty="0" err="1" smtClean="0"/>
              <a:t>SnapChat</a:t>
            </a:r>
            <a:r>
              <a:rPr lang="en-US" altLang="en-US" dirty="0" smtClean="0"/>
              <a:t>. </a:t>
            </a:r>
            <a:r>
              <a:rPr lang="en-US" altLang="en-US" dirty="0" err="1" smtClean="0"/>
              <a:t>SnapCHat</a:t>
            </a:r>
            <a:r>
              <a:rPr lang="en-US" altLang="en-US" dirty="0" smtClean="0"/>
              <a:t> has maps which can locate a  person so you then have potentially strangers who can locate you </a:t>
            </a:r>
          </a:p>
          <a:p>
            <a:r>
              <a:rPr lang="en-US" altLang="en-US" dirty="0" err="1" smtClean="0"/>
              <a:t>Youtube</a:t>
            </a:r>
            <a:r>
              <a:rPr lang="en-US" altLang="en-US" dirty="0" smtClean="0"/>
              <a:t> kids and </a:t>
            </a:r>
            <a:r>
              <a:rPr lang="en-US" altLang="en-US" dirty="0" err="1" smtClean="0"/>
              <a:t>Kiddle</a:t>
            </a:r>
            <a:r>
              <a:rPr lang="en-US" altLang="en-US" dirty="0" smtClean="0"/>
              <a:t> are good to get young ones started and filter any inappropriate information</a:t>
            </a:r>
          </a:p>
          <a:p>
            <a:r>
              <a:rPr lang="en-US" altLang="en-US" dirty="0" err="1" smtClean="0"/>
              <a:t>Insta</a:t>
            </a:r>
            <a:r>
              <a:rPr lang="en-US" altLang="en-US" dirty="0" smtClean="0"/>
              <a:t> and Snap are the most popular apps with teens </a:t>
            </a:r>
          </a:p>
          <a:p>
            <a:r>
              <a:rPr lang="en-US" altLang="en-US" dirty="0" err="1" smtClean="0"/>
              <a:t>Houseparty</a:t>
            </a:r>
            <a:r>
              <a:rPr lang="en-US" altLang="en-US" dirty="0" smtClean="0"/>
              <a:t> new vid sharing platform where you can talk to a number of people at same time</a:t>
            </a:r>
          </a:p>
          <a:p>
            <a:endParaRPr lang="en-US" altLang="en-US" dirty="0" smtClean="0"/>
          </a:p>
          <a:p>
            <a:r>
              <a:rPr lang="en-US" altLang="en-US" dirty="0" err="1" smtClean="0"/>
              <a:t>Roblox</a:t>
            </a:r>
            <a:r>
              <a:rPr lang="en-US" altLang="en-US" dirty="0" smtClean="0"/>
              <a:t> – new online gaming app popular with primary age particularly </a:t>
            </a:r>
            <a:r>
              <a:rPr lang="en-US" altLang="en-US" dirty="0" err="1" smtClean="0"/>
              <a:t>Yr</a:t>
            </a:r>
            <a:r>
              <a:rPr lang="en-US" altLang="en-US" dirty="0" smtClean="0"/>
              <a:t> 4 and 5</a:t>
            </a:r>
          </a:p>
          <a:p>
            <a:r>
              <a:rPr lang="en-GB" altLang="en-US" dirty="0" smtClean="0"/>
              <a:t>Throughout the online gaming world, wherever games are marketed to children, online predators lurk. Social games like this are often used as a platform to lure children away from the game and onto other platforms: </a:t>
            </a:r>
            <a:r>
              <a:rPr lang="en-GB" altLang="en-US" dirty="0" err="1" smtClean="0"/>
              <a:t>eg</a:t>
            </a:r>
            <a:r>
              <a:rPr lang="en-GB" altLang="en-US" dirty="0" smtClean="0"/>
              <a:t>., Facebook, Snapchat and even in some cases Skype. </a:t>
            </a:r>
            <a:r>
              <a:rPr lang="en-GB" altLang="en-US" dirty="0" err="1" smtClean="0"/>
              <a:t>Roblox</a:t>
            </a:r>
            <a:r>
              <a:rPr lang="en-GB" altLang="en-US" dirty="0" smtClean="0"/>
              <a:t> appeals directly children under 12, easy targets who lack the ability to discriminate between appropriate and inappropriate requests.</a:t>
            </a:r>
          </a:p>
          <a:p>
            <a:r>
              <a:rPr lang="en-GB" altLang="en-US" dirty="0" smtClean="0"/>
              <a:t>The game invites players to explore imaginary worlds of all kinds. Some of these are sexual in nature. One British dad who decided to check out the game his sons were obsessed with was shocked to discover avatars having virtual sex, ABC News reported in 2017. </a:t>
            </a:r>
          </a:p>
          <a:p>
            <a:r>
              <a:rPr lang="en-GB" altLang="en-US" dirty="0" smtClean="0"/>
              <a:t>"The chat function poses a real danger to children playing this popular game," explains </a:t>
            </a:r>
            <a:r>
              <a:rPr lang="en-GB" altLang="en-US" dirty="0" err="1" smtClean="0"/>
              <a:t>ySafe</a:t>
            </a:r>
            <a:r>
              <a:rPr lang="en-GB" altLang="en-US" dirty="0" smtClean="0"/>
              <a:t> psychologist Jordan Foster, a leading Cyber Expert at Family Zone. "With limited safety measures embedded within the game, children are open prey for predators to communicate with.</a:t>
            </a:r>
          </a:p>
          <a:p>
            <a:endParaRPr lang="en-US" altLang="en-US" dirty="0" smtClean="0"/>
          </a:p>
          <a:p>
            <a:r>
              <a:rPr lang="en-US" altLang="en-US" dirty="0" smtClean="0"/>
              <a:t>If looking at the most used form of Social media generally its still </a:t>
            </a:r>
            <a:r>
              <a:rPr lang="en-US" altLang="en-US" dirty="0" err="1" smtClean="0"/>
              <a:t>FaceBook</a:t>
            </a:r>
            <a:endParaRPr lang="en-US" altLang="en-US" dirty="0" smtClean="0"/>
          </a:p>
          <a:p>
            <a:endParaRPr lang="en-US" altLang="en-US" dirty="0" smtClean="0"/>
          </a:p>
          <a:p>
            <a:endParaRPr lang="en-US" altLang="en-US" dirty="0" smtClean="0"/>
          </a:p>
        </p:txBody>
      </p:sp>
      <p:sp>
        <p:nvSpPr>
          <p:cNvPr id="64516"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1363" indent="-284163" defTabSz="930275" eaLnBrk="0" hangingPunct="0">
              <a:spcBef>
                <a:spcPct val="30000"/>
              </a:spcBef>
              <a:defRPr sz="1200">
                <a:solidFill>
                  <a:schemeClr val="tx1"/>
                </a:solidFill>
                <a:latin typeface="Arial" charset="0"/>
              </a:defRPr>
            </a:lvl2pPr>
            <a:lvl3pPr marL="1141413" indent="-227013" defTabSz="930275" eaLnBrk="0" hangingPunct="0">
              <a:spcBef>
                <a:spcPct val="30000"/>
              </a:spcBef>
              <a:defRPr sz="1200">
                <a:solidFill>
                  <a:schemeClr val="tx1"/>
                </a:solidFill>
                <a:latin typeface="Arial" charset="0"/>
              </a:defRPr>
            </a:lvl3pPr>
            <a:lvl4pPr marL="1598613" indent="-227013" defTabSz="930275" eaLnBrk="0" hangingPunct="0">
              <a:spcBef>
                <a:spcPct val="30000"/>
              </a:spcBef>
              <a:defRPr sz="1200">
                <a:solidFill>
                  <a:schemeClr val="tx1"/>
                </a:solidFill>
                <a:latin typeface="Arial" charset="0"/>
              </a:defRPr>
            </a:lvl4pPr>
            <a:lvl5pPr marL="2055813" indent="-227013" defTabSz="930275" eaLnBrk="0" hangingPunct="0">
              <a:spcBef>
                <a:spcPct val="30000"/>
              </a:spcBef>
              <a:defRPr sz="1200">
                <a:solidFill>
                  <a:schemeClr val="tx1"/>
                </a:solidFill>
                <a:latin typeface="Arial" charset="0"/>
              </a:defRPr>
            </a:lvl5pPr>
            <a:lvl6pPr marL="2513013" indent="-227013" defTabSz="930275" eaLnBrk="0" fontAlgn="base" hangingPunct="0">
              <a:spcBef>
                <a:spcPct val="30000"/>
              </a:spcBef>
              <a:spcAft>
                <a:spcPct val="0"/>
              </a:spcAft>
              <a:defRPr sz="1200">
                <a:solidFill>
                  <a:schemeClr val="tx1"/>
                </a:solidFill>
                <a:latin typeface="Arial" charset="0"/>
              </a:defRPr>
            </a:lvl6pPr>
            <a:lvl7pPr marL="2970213" indent="-227013" defTabSz="930275" eaLnBrk="0" fontAlgn="base" hangingPunct="0">
              <a:spcBef>
                <a:spcPct val="30000"/>
              </a:spcBef>
              <a:spcAft>
                <a:spcPct val="0"/>
              </a:spcAft>
              <a:defRPr sz="1200">
                <a:solidFill>
                  <a:schemeClr val="tx1"/>
                </a:solidFill>
                <a:latin typeface="Arial" charset="0"/>
              </a:defRPr>
            </a:lvl7pPr>
            <a:lvl8pPr marL="3427413" indent="-227013" defTabSz="930275" eaLnBrk="0" fontAlgn="base" hangingPunct="0">
              <a:spcBef>
                <a:spcPct val="30000"/>
              </a:spcBef>
              <a:spcAft>
                <a:spcPct val="0"/>
              </a:spcAft>
              <a:defRPr sz="1200">
                <a:solidFill>
                  <a:schemeClr val="tx1"/>
                </a:solidFill>
                <a:latin typeface="Arial" charset="0"/>
              </a:defRPr>
            </a:lvl8pPr>
            <a:lvl9pPr marL="3884613" indent="-227013"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4E0C78-D1F7-4CB6-84A3-B4DC72765FCE}" type="slidenum">
              <a:rPr lang="en-GB" altLang="en-US" smtClean="0"/>
              <a:pPr eaLnBrk="1" hangingPunct="1">
                <a:spcBef>
                  <a:spcPct val="0"/>
                </a:spcBef>
              </a:pPr>
              <a:t>6</a:t>
            </a:fld>
            <a:endParaRPr lang="en-GB" altLang="en-US" smtClean="0"/>
          </a:p>
        </p:txBody>
      </p:sp>
    </p:spTree>
    <p:extLst>
      <p:ext uri="{BB962C8B-B14F-4D97-AF65-F5344CB8AC3E}">
        <p14:creationId xmlns:p14="http://schemas.microsoft.com/office/powerpoint/2010/main" val="280088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is an snapshot exampe of live streaming content  - can see some are young children and some of the text is sexual</a:t>
            </a:r>
          </a:p>
        </p:txBody>
      </p:sp>
      <p:sp>
        <p:nvSpPr>
          <p:cNvPr id="59396" name="Slide Number Placeholder 3"/>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8858F3-554A-4C0A-9E9F-6D9ACBF49A20}" type="slidenum">
              <a:rPr lang="en-GB" altLang="en-US" smtClean="0"/>
              <a:pPr eaLnBrk="1" hangingPunct="1">
                <a:spcBef>
                  <a:spcPct val="0"/>
                </a:spcBef>
              </a:pPr>
              <a:t>8</a:t>
            </a:fld>
            <a:endParaRPr lang="en-GB" altLang="en-US" smtClean="0"/>
          </a:p>
        </p:txBody>
      </p:sp>
    </p:spTree>
    <p:extLst>
      <p:ext uri="{BB962C8B-B14F-4D97-AF65-F5344CB8AC3E}">
        <p14:creationId xmlns:p14="http://schemas.microsoft.com/office/powerpoint/2010/main" val="206041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t>Inappropriate relationships – power imbalance</a:t>
            </a:r>
          </a:p>
          <a:p>
            <a:r>
              <a:rPr lang="en-GB" altLang="en-US" dirty="0" smtClean="0"/>
              <a:t>Often seen with a female </a:t>
            </a:r>
            <a:r>
              <a:rPr lang="en-GB" altLang="en-US" dirty="0" err="1" smtClean="0"/>
              <a:t>perpertrator</a:t>
            </a:r>
            <a:r>
              <a:rPr lang="en-GB" altLang="en-US" dirty="0" smtClean="0"/>
              <a:t>. Research from schools found 450 accusations made against school staff and an additional 450 allegations of inappropriate behaviours. </a:t>
            </a:r>
          </a:p>
          <a:p>
            <a:r>
              <a:rPr lang="en-GB" altLang="en-US" dirty="0" smtClean="0"/>
              <a:t>High proportion of offenders are women -  43% of all cases of SA in schools  and the victims were male</a:t>
            </a:r>
          </a:p>
          <a:p>
            <a:pPr>
              <a:spcBef>
                <a:spcPct val="0"/>
              </a:spcBef>
            </a:pPr>
            <a:r>
              <a:rPr lang="en-GB" altLang="en-US" dirty="0" smtClean="0"/>
              <a:t>Where there is power imbalance</a:t>
            </a:r>
          </a:p>
          <a:p>
            <a:pPr>
              <a:spcBef>
                <a:spcPct val="0"/>
              </a:spcBef>
            </a:pPr>
            <a:r>
              <a:rPr lang="en-GB" altLang="en-US" dirty="0" smtClean="0"/>
              <a:t>Abuse of a position of trust  </a:t>
            </a:r>
            <a:r>
              <a:rPr lang="en-GB" altLang="en-US" b="1" dirty="0" smtClean="0"/>
              <a:t>Football Disclosure case</a:t>
            </a:r>
          </a:p>
          <a:p>
            <a:pPr>
              <a:spcBef>
                <a:spcPct val="0"/>
              </a:spcBef>
            </a:pPr>
            <a:endParaRPr lang="en-GB" altLang="en-US" dirty="0" smtClean="0"/>
          </a:p>
          <a:p>
            <a:pPr>
              <a:spcBef>
                <a:spcPct val="0"/>
              </a:spcBef>
            </a:pPr>
            <a:endParaRPr lang="en-GB" altLang="en-US" dirty="0" smtClean="0"/>
          </a:p>
          <a:p>
            <a:endParaRPr lang="en-GB" altLang="en-US" dirty="0" smtClean="0"/>
          </a:p>
          <a:p>
            <a:r>
              <a:rPr lang="en-GB" altLang="en-US" b="1" dirty="0" smtClean="0"/>
              <a:t>Peer on Peer </a:t>
            </a:r>
          </a:p>
          <a:p>
            <a:r>
              <a:rPr lang="en-GB" altLang="en-US" dirty="0" smtClean="0"/>
              <a:t>Increased cases where all of those involved are U 18. </a:t>
            </a:r>
          </a:p>
          <a:p>
            <a:r>
              <a:rPr lang="en-GB" altLang="en-US" dirty="0" smtClean="0"/>
              <a:t>This includes </a:t>
            </a:r>
            <a:r>
              <a:rPr lang="en-GB" altLang="en-US" dirty="0" err="1" smtClean="0"/>
              <a:t>sexuall</a:t>
            </a:r>
            <a:r>
              <a:rPr lang="en-GB" altLang="en-US" dirty="0" smtClean="0"/>
              <a:t> bullying, coercion to send images, physical and sexual assaults, CSE and teen  relationship abuse and abuse in gangs. </a:t>
            </a:r>
          </a:p>
          <a:p>
            <a:r>
              <a:rPr lang="en-GB" altLang="en-US" dirty="0" smtClean="0"/>
              <a:t>The YP involved are from same schools or neighbourhoods.</a:t>
            </a:r>
          </a:p>
          <a:p>
            <a:r>
              <a:rPr lang="en-GB" altLang="en-US" dirty="0" smtClean="0"/>
              <a:t>YP may experience multiple forms of abuse and be involved in grooming other peers</a:t>
            </a:r>
          </a:p>
          <a:p>
            <a:r>
              <a:rPr lang="en-GB" altLang="en-US" dirty="0" smtClean="0"/>
              <a:t>1/4 cases are peer on peer (2011)</a:t>
            </a:r>
          </a:p>
          <a:p>
            <a:r>
              <a:rPr lang="en-GB" altLang="en-US" dirty="0" smtClean="0"/>
              <a:t>Lots of new research into the increase of abuse in teen relationships</a:t>
            </a:r>
          </a:p>
          <a:p>
            <a:r>
              <a:rPr lang="en-GB" altLang="en-US" dirty="0" smtClean="0"/>
              <a:t>8 of Barnardo’s CSE services have reported an increase in exploitation by peers. (Barnardo’s 2012).</a:t>
            </a:r>
          </a:p>
          <a:p>
            <a:r>
              <a:rPr lang="en-GB" altLang="en-US" dirty="0" smtClean="0"/>
              <a:t>29% of perpetrators reported to the Inquiry* during Phase 1, were under the age of 19, and the youngest was 12. </a:t>
            </a:r>
            <a:r>
              <a:rPr lang="en-GB" altLang="en-US" sz="900" dirty="0"/>
              <a:t>(* Office of the Children’s Commissioner Inquiry. Final report).</a:t>
            </a:r>
          </a:p>
          <a:p>
            <a:r>
              <a:rPr lang="en-GB" altLang="en-US" dirty="0" smtClean="0"/>
              <a:t>Sometimes referred to in schools as ‘sexual bullying’. May involve several groups sexually assaulting and harassing a victim routinely over an extended period</a:t>
            </a:r>
            <a:r>
              <a:rPr lang="en-GB" altLang="en-US" sz="900" dirty="0"/>
              <a:t>. (Rapid evidence assessment)</a:t>
            </a:r>
          </a:p>
          <a:p>
            <a:r>
              <a:rPr lang="en-GB" altLang="en-US" sz="1400" dirty="0"/>
              <a:t>1:3 girls experience sexual abuse in a relationship (NSPCC)</a:t>
            </a:r>
          </a:p>
          <a:p>
            <a:r>
              <a:rPr lang="en-GB" altLang="en-US" sz="1400" dirty="0"/>
              <a:t>Girl A (Rochdale) was controlled by a peer for 2yrs</a:t>
            </a:r>
          </a:p>
          <a:p>
            <a:endParaRPr lang="en-GB" altLang="en-US" dirty="0" smtClean="0"/>
          </a:p>
          <a:p>
            <a:endParaRPr lang="en-GB" altLang="en-US" dirty="0" smtClean="0"/>
          </a:p>
          <a:p>
            <a:r>
              <a:rPr lang="en-GB" altLang="en-US" b="1" dirty="0" smtClean="0"/>
              <a:t>Gang</a:t>
            </a:r>
          </a:p>
          <a:p>
            <a:r>
              <a:rPr lang="en-GB" altLang="en-US" dirty="0" smtClean="0"/>
              <a:t>Why would a young woman join a gang?  </a:t>
            </a:r>
            <a:r>
              <a:rPr lang="en-GB" altLang="en-US" dirty="0" err="1" smtClean="0"/>
              <a:t>Belonging..kudos</a:t>
            </a:r>
            <a:r>
              <a:rPr lang="en-GB" altLang="en-US" dirty="0" smtClean="0"/>
              <a:t>.. Lifestyle…</a:t>
            </a:r>
            <a:r>
              <a:rPr lang="en-GB" altLang="en-US" dirty="0" err="1" smtClean="0"/>
              <a:t>status..money</a:t>
            </a:r>
            <a:r>
              <a:rPr lang="en-GB" altLang="en-US" dirty="0" smtClean="0"/>
              <a:t>…power..respect..</a:t>
            </a:r>
            <a:r>
              <a:rPr lang="en-GB" altLang="en-US" dirty="0" err="1" smtClean="0"/>
              <a:t>percieved</a:t>
            </a:r>
            <a:r>
              <a:rPr lang="en-GB" altLang="en-US" dirty="0" smtClean="0"/>
              <a:t> </a:t>
            </a:r>
            <a:r>
              <a:rPr lang="en-GB" altLang="en-US" dirty="0" err="1" smtClean="0"/>
              <a:t>protection..grooming</a:t>
            </a:r>
            <a:endParaRPr lang="en-GB" altLang="en-US" dirty="0" smtClean="0"/>
          </a:p>
          <a:p>
            <a:r>
              <a:rPr lang="en-GB" altLang="en-US" dirty="0" smtClean="0"/>
              <a:t>Girls are more likely to recognise the SE but still as something they have to do, boys see it as part of being in the gang</a:t>
            </a:r>
          </a:p>
          <a:p>
            <a:r>
              <a:rPr lang="en-GB" altLang="en-US" dirty="0" smtClean="0"/>
              <a:t>Gang </a:t>
            </a:r>
            <a:r>
              <a:rPr lang="en-GB" altLang="en-US" dirty="0" err="1" smtClean="0"/>
              <a:t>expolitation</a:t>
            </a:r>
            <a:r>
              <a:rPr lang="en-GB" altLang="en-US" dirty="0" smtClean="0"/>
              <a:t> is linked to status, drugs, money and protections</a:t>
            </a:r>
          </a:p>
          <a:p>
            <a:r>
              <a:rPr lang="en-GB" altLang="en-US" dirty="0" smtClean="0"/>
              <a:t>Rape of young women </a:t>
            </a:r>
            <a:r>
              <a:rPr lang="en-GB" altLang="en-US" dirty="0" err="1" smtClean="0"/>
              <a:t>assoc</a:t>
            </a:r>
            <a:r>
              <a:rPr lang="en-GB" altLang="en-US" dirty="0" smtClean="0"/>
              <a:t> with rival gangs.</a:t>
            </a:r>
          </a:p>
          <a:p>
            <a:r>
              <a:rPr lang="en-GB" altLang="en-US" dirty="0" smtClean="0"/>
              <a:t>Female gang members may exploit male members for status</a:t>
            </a:r>
          </a:p>
          <a:p>
            <a:r>
              <a:rPr lang="en-GB" altLang="en-US" dirty="0" smtClean="0"/>
              <a:t>Male members can be the victim sexually – as a way to humiliate or in that they are coerced to be involved in the abuse – so can be perp and victim at the same time </a:t>
            </a:r>
          </a:p>
          <a:p>
            <a:pPr>
              <a:spcBef>
                <a:spcPct val="0"/>
              </a:spcBef>
            </a:pPr>
            <a:r>
              <a:rPr lang="en-GB" altLang="en-US" dirty="0" smtClean="0"/>
              <a:t>Perpetrators of CSE within gangs were mainly men and boys aged between 13 and 25 who took part in many forms of criminal activity in addition to sexual exploitation, including robbery and knife crime.</a:t>
            </a:r>
          </a:p>
          <a:p>
            <a:pPr>
              <a:spcBef>
                <a:spcPct val="0"/>
              </a:spcBef>
            </a:pPr>
            <a:r>
              <a:rPr lang="en-GB" altLang="en-US" dirty="0" smtClean="0"/>
              <a:t>Research suggests a willingness for abusers from ethnic backgrounds to work in gangs rather than alone.</a:t>
            </a:r>
          </a:p>
          <a:p>
            <a:pPr>
              <a:spcBef>
                <a:spcPct val="0"/>
              </a:spcBef>
            </a:pPr>
            <a:r>
              <a:rPr lang="en-GB" altLang="en-US" dirty="0" smtClean="0"/>
              <a:t>YP do not report- normalisation of sexual violence, risk of retribution, lack of confidence in services to help</a:t>
            </a:r>
          </a:p>
          <a:p>
            <a:pPr>
              <a:spcBef>
                <a:spcPct val="0"/>
              </a:spcBef>
            </a:pPr>
            <a:endParaRPr lang="en-GB" altLang="en-US" dirty="0" smtClean="0"/>
          </a:p>
          <a:p>
            <a:pPr>
              <a:spcBef>
                <a:spcPct val="0"/>
              </a:spcBef>
            </a:pPr>
            <a:r>
              <a:rPr lang="en-GB" altLang="en-US" b="1" dirty="0" smtClean="0"/>
              <a:t>Organised Group</a:t>
            </a:r>
          </a:p>
          <a:p>
            <a:r>
              <a:rPr lang="en-GB" altLang="en-US" dirty="0" smtClean="0"/>
              <a:t>Come together in person or online for purpose of CSE </a:t>
            </a:r>
          </a:p>
          <a:p>
            <a:r>
              <a:rPr lang="en-GB" altLang="en-US" dirty="0" smtClean="0"/>
              <a:t>Either organised or opportunistic</a:t>
            </a:r>
          </a:p>
          <a:p>
            <a:r>
              <a:rPr lang="en-GB" altLang="en-US" dirty="0" smtClean="0"/>
              <a:t>May never meet or may be connected through the victims they abuse</a:t>
            </a:r>
          </a:p>
          <a:p>
            <a:pPr>
              <a:spcBef>
                <a:spcPct val="0"/>
              </a:spcBef>
            </a:pPr>
            <a:endParaRPr lang="en-GB" altLang="en-US" dirty="0" smtClean="0"/>
          </a:p>
          <a:p>
            <a:pPr>
              <a:spcBef>
                <a:spcPct val="0"/>
              </a:spcBef>
            </a:pPr>
            <a:r>
              <a:rPr lang="en-GB" altLang="en-US" b="1" dirty="0" smtClean="0"/>
              <a:t>Party</a:t>
            </a:r>
          </a:p>
          <a:p>
            <a:pPr>
              <a:spcBef>
                <a:spcPct val="0"/>
              </a:spcBef>
            </a:pPr>
            <a:r>
              <a:rPr lang="en-GB" altLang="en-US" dirty="0" smtClean="0"/>
              <a:t>Can be part of the other models </a:t>
            </a:r>
            <a:r>
              <a:rPr lang="en-GB" altLang="en-US" dirty="0" err="1" smtClean="0"/>
              <a:t>ie</a:t>
            </a:r>
            <a:r>
              <a:rPr lang="en-GB" altLang="en-US" dirty="0" smtClean="0"/>
              <a:t> Group, gang or could be set up by </a:t>
            </a:r>
            <a:r>
              <a:rPr lang="en-GB" altLang="en-US" dirty="0" err="1" smtClean="0"/>
              <a:t>perpertrator</a:t>
            </a:r>
            <a:r>
              <a:rPr lang="en-GB" altLang="en-US" dirty="0" smtClean="0"/>
              <a:t> where groups of young people are invited so there is safety element there</a:t>
            </a:r>
          </a:p>
          <a:p>
            <a:pPr>
              <a:spcBef>
                <a:spcPct val="0"/>
              </a:spcBef>
            </a:pPr>
            <a:r>
              <a:rPr lang="en-GB" altLang="en-US" dirty="0" smtClean="0"/>
              <a:t>Free </a:t>
            </a:r>
            <a:r>
              <a:rPr lang="en-GB" altLang="en-US" dirty="0" err="1" smtClean="0"/>
              <a:t>alcolhol</a:t>
            </a:r>
            <a:r>
              <a:rPr lang="en-GB" altLang="en-US" dirty="0" smtClean="0"/>
              <a:t> drugs </a:t>
            </a:r>
            <a:r>
              <a:rPr lang="en-GB" altLang="en-US" dirty="0" err="1" smtClean="0"/>
              <a:t>etc</a:t>
            </a:r>
            <a:r>
              <a:rPr lang="en-GB" altLang="en-US" dirty="0" smtClean="0"/>
              <a:t> . Perpetrator has a number of young people to select and grooming and exploitation takes place</a:t>
            </a:r>
          </a:p>
          <a:p>
            <a:pPr>
              <a:spcBef>
                <a:spcPct val="0"/>
              </a:spcBef>
            </a:pPr>
            <a:endParaRPr lang="en-GB" altLang="en-US" dirty="0" smtClean="0"/>
          </a:p>
          <a:p>
            <a:pPr>
              <a:spcBef>
                <a:spcPct val="0"/>
              </a:spcBef>
            </a:pPr>
            <a:r>
              <a:rPr lang="en-GB" altLang="en-US" b="1" dirty="0" smtClean="0"/>
              <a:t>Boyfriend</a:t>
            </a:r>
          </a:p>
          <a:p>
            <a:pPr>
              <a:spcBef>
                <a:spcPct val="0"/>
              </a:spcBef>
            </a:pPr>
            <a:r>
              <a:rPr lang="en-GB" altLang="en-US" dirty="0" smtClean="0"/>
              <a:t>Can work alone or as part of group or gang model. Common in big cases</a:t>
            </a:r>
          </a:p>
          <a:p>
            <a:pPr>
              <a:spcBef>
                <a:spcPct val="0"/>
              </a:spcBef>
            </a:pPr>
            <a:r>
              <a:rPr lang="en-GB" altLang="en-US" dirty="0" smtClean="0"/>
              <a:t>Can groom and exploit a child or young person on their own via internet or in real time</a:t>
            </a:r>
          </a:p>
          <a:p>
            <a:pPr>
              <a:spcBef>
                <a:spcPct val="0"/>
              </a:spcBef>
            </a:pPr>
            <a:r>
              <a:rPr lang="en-GB" altLang="en-US" dirty="0" smtClean="0"/>
              <a:t>Groups will use younger boys to groom girls and then introduce them to the lead person who then exploits them </a:t>
            </a:r>
          </a:p>
          <a:p>
            <a:endParaRPr lang="en-GB" altLang="en-US" dirty="0" smtClean="0"/>
          </a:p>
        </p:txBody>
      </p:sp>
      <p:sp>
        <p:nvSpPr>
          <p:cNvPr id="4" name="Slide Number Placeholder 3"/>
          <p:cNvSpPr>
            <a:spLocks noGrp="1"/>
          </p:cNvSpPr>
          <p:nvPr>
            <p:ph type="sldNum" sz="quarter" idx="5"/>
          </p:nvPr>
        </p:nvSpPr>
        <p:spPr/>
        <p:txBody>
          <a:bodyPr/>
          <a:lstStyle/>
          <a:p>
            <a:pPr>
              <a:defRPr/>
            </a:pPr>
            <a:fld id="{7F10F9B8-416D-4A77-A584-E3088DF921BE}" type="slidenum">
              <a:rPr lang="en-GB" smtClean="0"/>
              <a:pPr>
                <a:defRPr/>
              </a:pPr>
              <a:t>12</a:t>
            </a:fld>
            <a:endParaRPr lang="en-GB"/>
          </a:p>
        </p:txBody>
      </p:sp>
    </p:spTree>
    <p:extLst>
      <p:ext uri="{BB962C8B-B14F-4D97-AF65-F5344CB8AC3E}">
        <p14:creationId xmlns:p14="http://schemas.microsoft.com/office/powerpoint/2010/main" val="344837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D846-4200-4AB0-A917-36BCFED8D75B}" type="slidenum">
              <a:rPr lang="en-GB" smtClean="0"/>
              <a:t>13</a:t>
            </a:fld>
            <a:endParaRPr lang="en-GB"/>
          </a:p>
        </p:txBody>
      </p:sp>
    </p:spTree>
    <p:extLst>
      <p:ext uri="{BB962C8B-B14F-4D97-AF65-F5344CB8AC3E}">
        <p14:creationId xmlns:p14="http://schemas.microsoft.com/office/powerpoint/2010/main" val="31246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87D846-4200-4AB0-A917-36BCFED8D75B}" type="slidenum">
              <a:rPr lang="en-GB" smtClean="0"/>
              <a:t>14</a:t>
            </a:fld>
            <a:endParaRPr lang="en-GB"/>
          </a:p>
        </p:txBody>
      </p:sp>
    </p:spTree>
    <p:extLst>
      <p:ext uri="{BB962C8B-B14F-4D97-AF65-F5344CB8AC3E}">
        <p14:creationId xmlns:p14="http://schemas.microsoft.com/office/powerpoint/2010/main" val="387003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A14292-FEC6-45A3-B84F-5BD0D63D4325}" type="slidenum">
              <a:rPr lang="en-GB" altLang="en-US" smtClean="0"/>
              <a:pPr eaLnBrk="1" hangingPunct="1">
                <a:spcBef>
                  <a:spcPct val="0"/>
                </a:spcBef>
              </a:pPr>
              <a:t>15</a:t>
            </a:fld>
            <a:endParaRPr lang="en-GB" altLang="en-US" smtClean="0"/>
          </a:p>
        </p:txBody>
      </p:sp>
    </p:spTree>
    <p:extLst>
      <p:ext uri="{BB962C8B-B14F-4D97-AF65-F5344CB8AC3E}">
        <p14:creationId xmlns:p14="http://schemas.microsoft.com/office/powerpoint/2010/main" val="181929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7BB6F7-1DFF-407C-9278-38CD7A664771}"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BB6F7-1DFF-407C-9278-38CD7A664771}"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BB6F7-1DFF-407C-9278-38CD7A664771}"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7BB6F7-1DFF-407C-9278-38CD7A664771}"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E7BB6F7-1DFF-407C-9278-38CD7A664771}"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BB6F7-1DFF-407C-9278-38CD7A664771}"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FD7D2-8A60-4611-9237-5DFF2799562B}"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7BB6F7-1DFF-407C-9278-38CD7A664771}"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BB6F7-1DFF-407C-9278-38CD7A664771}"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FD7D2-8A60-4611-9237-5DFF2799562B}" type="slidenum">
              <a:rPr lang="en-GB" smtClean="0"/>
              <a:t>‹#›</a:t>
            </a:fld>
            <a:endParaRPr lang="en-GB"/>
          </a:p>
        </p:txBody>
      </p:sp>
      <p:pic>
        <p:nvPicPr>
          <p:cNvPr id="6" name="Picture 1" descr="CityCare LH banner-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61088" y="0"/>
            <a:ext cx="285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BB6F7-1DFF-407C-9278-38CD7A664771}"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E7BB6F7-1DFF-407C-9278-38CD7A664771}" type="datetimeFigureOut">
              <a:rPr lang="en-GB" smtClean="0"/>
              <a:t>18/11/2019</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5CFD7D2-8A60-4611-9237-5DFF2799562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BB6F7-1DFF-407C-9278-38CD7A664771}"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FD7D2-8A60-4611-9237-5DFF2799562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E7BB6F7-1DFF-407C-9278-38CD7A664771}" type="datetimeFigureOut">
              <a:rPr lang="en-GB" smtClean="0"/>
              <a:t>18/11/2019</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5CFD7D2-8A60-4611-9237-5DFF2799562B}" type="slidenum">
              <a:rPr lang="en-GB" smtClean="0"/>
              <a:t>‹#›</a:t>
            </a:fld>
            <a:endParaRPr lang="en-GB"/>
          </a:p>
        </p:txBody>
      </p:sp>
      <p:pic>
        <p:nvPicPr>
          <p:cNvPr id="9" name="Picture 1" descr="CityCare LH banner-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61088" y="0"/>
            <a:ext cx="285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hyperlink" Target="http://www.thinkuknow.co.uk/" TargetMode="External"/><Relationship Id="rId3" Type="http://schemas.openxmlformats.org/officeDocument/2006/relationships/image" Target="../media/image38.jpeg"/><Relationship Id="rId7"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bullying.co.uk/" TargetMode="External"/><Relationship Id="rId5" Type="http://schemas.openxmlformats.org/officeDocument/2006/relationships/hyperlink" Target="http://www.nspcc..org.uk/" TargetMode="External"/><Relationship Id="rId10" Type="http://schemas.openxmlformats.org/officeDocument/2006/relationships/image" Target="../media/image40.png"/><Relationship Id="rId4" Type="http://schemas.openxmlformats.org/officeDocument/2006/relationships/hyperlink" Target="https://www.net-aware.org.uk/"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Keeping Kids Safe Online</a:t>
            </a:r>
            <a:endParaRPr lang="en-GB" dirty="0"/>
          </a:p>
        </p:txBody>
      </p:sp>
      <p:sp>
        <p:nvSpPr>
          <p:cNvPr id="3" name="Subtitle 2"/>
          <p:cNvSpPr>
            <a:spLocks noGrp="1"/>
          </p:cNvSpPr>
          <p:nvPr>
            <p:ph type="subTitle" idx="1"/>
          </p:nvPr>
        </p:nvSpPr>
        <p:spPr>
          <a:xfrm rot="19140000">
            <a:off x="1207310" y="2186704"/>
            <a:ext cx="7276282" cy="600197"/>
          </a:xfrm>
        </p:spPr>
        <p:txBody>
          <a:bodyPr>
            <a:normAutofit/>
          </a:bodyPr>
          <a:lstStyle/>
          <a:p>
            <a:r>
              <a:rPr lang="en-GB" dirty="0" smtClean="0"/>
              <a:t>Vanessa McFarlane</a:t>
            </a:r>
          </a:p>
          <a:p>
            <a:r>
              <a:rPr lang="en-GB" dirty="0" smtClean="0"/>
              <a:t>Nottingham </a:t>
            </a:r>
            <a:r>
              <a:rPr lang="en-GB" dirty="0" err="1" smtClean="0"/>
              <a:t>Citycare</a:t>
            </a:r>
            <a:r>
              <a:rPr lang="en-GB" dirty="0" smtClean="0"/>
              <a:t> Partnership</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74" y="1772816"/>
            <a:ext cx="30670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descr="CityCare LH bann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1087" y="95671"/>
            <a:ext cx="285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390" y="3717032"/>
            <a:ext cx="1908129" cy="152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775" y="5157192"/>
            <a:ext cx="2808312" cy="146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91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Indecent Images</a:t>
            </a:r>
            <a:endParaRPr lang="en-GB" dirty="0"/>
          </a:p>
        </p:txBody>
      </p:sp>
      <p:sp>
        <p:nvSpPr>
          <p:cNvPr id="3" name="Content Placeholder 2"/>
          <p:cNvSpPr>
            <a:spLocks noGrp="1"/>
          </p:cNvSpPr>
          <p:nvPr>
            <p:ph idx="1"/>
          </p:nvPr>
        </p:nvSpPr>
        <p:spPr>
          <a:xfrm>
            <a:off x="822960" y="1100628"/>
            <a:ext cx="7520940" cy="4488612"/>
          </a:xfrm>
        </p:spPr>
        <p:txBody>
          <a:bodyPr>
            <a:normAutofit fontScale="92500" lnSpcReduction="10000"/>
          </a:bodyPr>
          <a:lstStyle/>
          <a:p>
            <a:pPr marL="457200" indent="-457200">
              <a:buFont typeface="Wingdings" panose="05000000000000000000" pitchFamily="2" charset="2"/>
              <a:buChar char="v"/>
            </a:pPr>
            <a:r>
              <a:rPr lang="en-GB" sz="2800" dirty="0" smtClean="0"/>
              <a:t>Is it illegal to show someone or share with someone else an indecent image of someone U 18 ?</a:t>
            </a:r>
          </a:p>
          <a:p>
            <a:pPr marL="457200" indent="-457200">
              <a:buFont typeface="Wingdings" panose="05000000000000000000" pitchFamily="2" charset="2"/>
              <a:buChar char="v"/>
            </a:pPr>
            <a:r>
              <a:rPr lang="en-GB" sz="2800" dirty="0" smtClean="0"/>
              <a:t>Is it illegal for U18s to share images of themselves to other U18s?</a:t>
            </a:r>
          </a:p>
          <a:p>
            <a:pPr marL="457200" indent="-457200">
              <a:buFont typeface="Wingdings" panose="05000000000000000000" pitchFamily="2" charset="2"/>
              <a:buChar char="v"/>
            </a:pPr>
            <a:r>
              <a:rPr lang="en-GB" sz="2800" dirty="0" smtClean="0"/>
              <a:t>Is it illegal for an adult to ask a child to share indecent image or video?</a:t>
            </a:r>
          </a:p>
          <a:p>
            <a:pPr marL="457200" indent="-457200">
              <a:buFont typeface="Wingdings" panose="05000000000000000000" pitchFamily="2" charset="2"/>
              <a:buChar char="v"/>
            </a:pPr>
            <a:r>
              <a:rPr lang="en-GB" sz="2800" dirty="0" smtClean="0"/>
              <a:t>Is it your choice to share indecent images of yourself even if you are under 18?</a:t>
            </a:r>
          </a:p>
          <a:p>
            <a:pPr marL="457200" indent="-457200">
              <a:buFont typeface="Wingdings" panose="05000000000000000000" pitchFamily="2" charset="2"/>
              <a:buChar char="v"/>
            </a:pPr>
            <a:r>
              <a:rPr lang="en-GB" sz="2800" dirty="0" smtClean="0"/>
              <a:t>Are indecent images of children easy to get taken down? </a:t>
            </a:r>
          </a:p>
          <a:p>
            <a:endParaRPr lang="en-GB" sz="2800" dirty="0" smtClean="0"/>
          </a:p>
        </p:txBody>
      </p:sp>
    </p:spTree>
    <p:extLst>
      <p:ext uri="{BB962C8B-B14F-4D97-AF65-F5344CB8AC3E}">
        <p14:creationId xmlns:p14="http://schemas.microsoft.com/office/powerpoint/2010/main" val="3582101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Grooming children &amp; Young People </a:t>
            </a:r>
            <a:endParaRPr lang="en-GB" dirty="0"/>
          </a:p>
        </p:txBody>
      </p:sp>
      <p:sp>
        <p:nvSpPr>
          <p:cNvPr id="3" name="Content Placeholder 2"/>
          <p:cNvSpPr>
            <a:spLocks noGrp="1"/>
          </p:cNvSpPr>
          <p:nvPr>
            <p:ph idx="1"/>
          </p:nvPr>
        </p:nvSpPr>
        <p:spPr/>
        <p:txBody>
          <a:bodyPr/>
          <a:lstStyle/>
          <a:p>
            <a:r>
              <a:rPr lang="en-GB" sz="3200" i="1" dirty="0"/>
              <a:t>Grooming is when someone tricks a young person into thinking they are special or in a relationship with the intention of sexually exploiting them in the future. They often gain a young person’s trust through giving presents, emotional support or food.</a:t>
            </a:r>
          </a:p>
          <a:p>
            <a:endParaRPr lang="en-GB" dirty="0"/>
          </a:p>
        </p:txBody>
      </p:sp>
    </p:spTree>
    <p:extLst>
      <p:ext uri="{BB962C8B-B14F-4D97-AF65-F5344CB8AC3E}">
        <p14:creationId xmlns:p14="http://schemas.microsoft.com/office/powerpoint/2010/main" val="232531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Ways Children are Exploited</a:t>
            </a:r>
            <a:endParaRPr lang="en-GB" dirty="0"/>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94627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25" y="1824038"/>
            <a:ext cx="34829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4457700"/>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6" name="AutoShape 6" descr="Image result for Breck bedna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GB" altLang="en-US" sz="1800">
              <a:latin typeface="Arial" charset="0"/>
            </a:endParaRPr>
          </a:p>
        </p:txBody>
      </p:sp>
      <p:sp>
        <p:nvSpPr>
          <p:cNvPr id="7" name="Rectangle 6"/>
          <p:cNvSpPr/>
          <p:nvPr/>
        </p:nvSpPr>
        <p:spPr>
          <a:xfrm>
            <a:off x="203200" y="3967163"/>
            <a:ext cx="1582738" cy="49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Internet/SNS</a:t>
            </a:r>
          </a:p>
        </p:txBody>
      </p:sp>
      <p:sp>
        <p:nvSpPr>
          <p:cNvPr id="11" name="Rectangle 10"/>
          <p:cNvSpPr/>
          <p:nvPr/>
        </p:nvSpPr>
        <p:spPr>
          <a:xfrm>
            <a:off x="236538" y="1393825"/>
            <a:ext cx="1516062" cy="50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Boyfriend</a:t>
            </a:r>
          </a:p>
        </p:txBody>
      </p:sp>
      <p:sp>
        <p:nvSpPr>
          <p:cNvPr id="12" name="Rectangle 11"/>
          <p:cNvSpPr/>
          <p:nvPr/>
        </p:nvSpPr>
        <p:spPr>
          <a:xfrm>
            <a:off x="3124200" y="1292225"/>
            <a:ext cx="2095500" cy="53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Groups/organised</a:t>
            </a:r>
          </a:p>
        </p:txBody>
      </p:sp>
      <p:sp>
        <p:nvSpPr>
          <p:cNvPr id="13" name="Rectangle 12"/>
          <p:cNvSpPr/>
          <p:nvPr/>
        </p:nvSpPr>
        <p:spPr>
          <a:xfrm>
            <a:off x="6356350" y="3074988"/>
            <a:ext cx="1727200" cy="684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Peer Exploitation</a:t>
            </a:r>
          </a:p>
        </p:txBody>
      </p:sp>
      <p:pic>
        <p:nvPicPr>
          <p:cNvPr id="358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950" y="531495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124200" y="5345113"/>
            <a:ext cx="1162050"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Gangs</a:t>
            </a:r>
          </a:p>
        </p:txBody>
      </p:sp>
      <p:pic>
        <p:nvPicPr>
          <p:cNvPr id="3585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0" y="4822825"/>
            <a:ext cx="2922588"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781800" y="4100513"/>
            <a:ext cx="1727200" cy="684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Inappropriate Relationship</a:t>
            </a:r>
          </a:p>
        </p:txBody>
      </p:sp>
      <p:pic>
        <p:nvPicPr>
          <p:cNvPr id="35855"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2288" y="541338"/>
            <a:ext cx="15859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432675" y="2460625"/>
            <a:ext cx="1728788" cy="42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Party</a:t>
            </a:r>
          </a:p>
        </p:txBody>
      </p:sp>
      <p:pic>
        <p:nvPicPr>
          <p:cNvPr id="35857"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317875"/>
            <a:ext cx="26209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94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impact? Research</a:t>
            </a:r>
            <a:endParaRPr lang="en-GB" dirty="0"/>
          </a:p>
        </p:txBody>
      </p:sp>
      <p:sp>
        <p:nvSpPr>
          <p:cNvPr id="3" name="Content Placeholder 2"/>
          <p:cNvSpPr>
            <a:spLocks noGrp="1"/>
          </p:cNvSpPr>
          <p:nvPr>
            <p:ph idx="1"/>
          </p:nvPr>
        </p:nvSpPr>
        <p:spPr/>
        <p:txBody>
          <a:bodyPr>
            <a:noAutofit/>
          </a:bodyPr>
          <a:lstStyle/>
          <a:p>
            <a:r>
              <a:rPr lang="en-GB" sz="3200" dirty="0" smtClean="0"/>
              <a:t>Porn: has some  influence on their expectations when it comes to sex</a:t>
            </a:r>
          </a:p>
          <a:p>
            <a:r>
              <a:rPr lang="en-GB" sz="3200" dirty="0" smtClean="0"/>
              <a:t>Sleep and exercise routines could be a concern – it about getting a balanc</a:t>
            </a:r>
            <a:r>
              <a:rPr lang="en-GB" sz="3200" dirty="0"/>
              <a:t>e</a:t>
            </a:r>
            <a:endParaRPr lang="en-GB" sz="3200" dirty="0" smtClean="0"/>
          </a:p>
          <a:p>
            <a:r>
              <a:rPr lang="en-GB" sz="3200" dirty="0" smtClean="0"/>
              <a:t>Mental </a:t>
            </a:r>
            <a:r>
              <a:rPr lang="en-GB" sz="3200" dirty="0"/>
              <a:t>health – </a:t>
            </a:r>
            <a:r>
              <a:rPr lang="en-GB" sz="3200" dirty="0" smtClean="0"/>
              <a:t>some research around the impact of SM on mental health but seems to affect girls more so </a:t>
            </a:r>
          </a:p>
          <a:p>
            <a:r>
              <a:rPr lang="en-GB" sz="3200" dirty="0" smtClean="0"/>
              <a:t>Cyberbullying  can  have  ongoing impact on self esteem, depression </a:t>
            </a:r>
            <a:r>
              <a:rPr lang="en-GB" sz="3200" dirty="0" err="1" smtClean="0"/>
              <a:t>etc</a:t>
            </a:r>
            <a:endParaRPr lang="en-GB" sz="3200" dirty="0"/>
          </a:p>
        </p:txBody>
      </p:sp>
    </p:spTree>
    <p:extLst>
      <p:ext uri="{BB962C8B-B14F-4D97-AF65-F5344CB8AC3E}">
        <p14:creationId xmlns:p14="http://schemas.microsoft.com/office/powerpoint/2010/main" val="271755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NSPCC Guide to Social Media and Gaming (</a:t>
            </a:r>
            <a:r>
              <a:rPr lang="en-GB" dirty="0" err="1" smtClean="0"/>
              <a:t>Netaware</a:t>
            </a:r>
            <a:r>
              <a:rPr lang="en-GB" dirty="0" smtClean="0"/>
              <a:t>)</a:t>
            </a:r>
            <a:endParaRPr lang="en-GB" dirty="0"/>
          </a:p>
        </p:txBody>
      </p:sp>
      <p:sp>
        <p:nvSpPr>
          <p:cNvPr id="3" name="Content Placeholder 2"/>
          <p:cNvSpPr>
            <a:spLocks noGrp="1"/>
          </p:cNvSpPr>
          <p:nvPr>
            <p:ph idx="1"/>
          </p:nvPr>
        </p:nvSpPr>
        <p:spPr/>
        <p:txBody>
          <a:bodyPr>
            <a:noAutofit/>
          </a:bodyPr>
          <a:lstStyle/>
          <a:p>
            <a:pPr fontAlgn="base"/>
            <a:r>
              <a:rPr lang="en-GB" sz="2400" dirty="0"/>
              <a:t>Among the most common signs to watch out for include children who:</a:t>
            </a:r>
          </a:p>
          <a:p>
            <a:pPr fontAlgn="base"/>
            <a:r>
              <a:rPr lang="en-GB" sz="2400" dirty="0"/>
              <a:t>Become very secretive, especially about what they are doing online</a:t>
            </a:r>
          </a:p>
          <a:p>
            <a:pPr fontAlgn="base"/>
            <a:r>
              <a:rPr lang="en-GB" sz="2400" dirty="0"/>
              <a:t>Are spending a lot of time on the internet and social media</a:t>
            </a:r>
          </a:p>
          <a:p>
            <a:pPr fontAlgn="base"/>
            <a:r>
              <a:rPr lang="en-GB" sz="2400" dirty="0"/>
              <a:t>Are switching screens on their device when approached</a:t>
            </a:r>
          </a:p>
          <a:p>
            <a:pPr fontAlgn="base"/>
            <a:r>
              <a:rPr lang="en-GB" sz="2400" dirty="0"/>
              <a:t>Are withdrawn or angry after using the internet or sending text messages</a:t>
            </a:r>
          </a:p>
          <a:p>
            <a:pPr fontAlgn="base"/>
            <a:r>
              <a:rPr lang="en-GB" sz="2400" dirty="0"/>
              <a:t>Have lots of new phone numbers or email addresses on their devices</a:t>
            </a:r>
          </a:p>
          <a:p>
            <a:endParaRPr lang="en-GB" sz="2400" dirty="0"/>
          </a:p>
        </p:txBody>
      </p:sp>
    </p:spTree>
    <p:extLst>
      <p:ext uri="{BB962C8B-B14F-4D97-AF65-F5344CB8AC3E}">
        <p14:creationId xmlns:p14="http://schemas.microsoft.com/office/powerpoint/2010/main" val="223651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So what do we do? </a:t>
            </a:r>
            <a:endParaRPr lang="en-GB" dirty="0"/>
          </a:p>
        </p:txBody>
      </p:sp>
      <p:sp>
        <p:nvSpPr>
          <p:cNvPr id="14339" name="Content Placeholder 2"/>
          <p:cNvSpPr>
            <a:spLocks noGrp="1"/>
          </p:cNvSpPr>
          <p:nvPr>
            <p:ph idx="1"/>
          </p:nvPr>
        </p:nvSpPr>
        <p:spPr>
          <a:xfrm>
            <a:off x="822960" y="1100628"/>
            <a:ext cx="7520940" cy="4416604"/>
          </a:xfrm>
        </p:spPr>
        <p:txBody>
          <a:bodyPr>
            <a:normAutofit lnSpcReduction="10000"/>
          </a:bodyPr>
          <a:lstStyle/>
          <a:p>
            <a:r>
              <a:rPr lang="en-GB" altLang="en-US" sz="2400" dirty="0" smtClean="0"/>
              <a:t>Keep communication open – even with difficult topics</a:t>
            </a:r>
          </a:p>
          <a:p>
            <a:r>
              <a:rPr lang="en-GB" altLang="en-US" sz="2400" dirty="0" smtClean="0"/>
              <a:t>Be aware of apps they are using  an get involved. </a:t>
            </a:r>
          </a:p>
          <a:p>
            <a:r>
              <a:rPr lang="en-GB" altLang="en-US" sz="2400" dirty="0" smtClean="0"/>
              <a:t>Talk about what they understand in relation to keeping themselves safe </a:t>
            </a:r>
          </a:p>
          <a:p>
            <a:r>
              <a:rPr lang="en-GB" altLang="en-US" sz="2400" dirty="0" smtClean="0"/>
              <a:t>Online Reputation and having a positive digital footprint</a:t>
            </a:r>
          </a:p>
          <a:p>
            <a:r>
              <a:rPr lang="en-GB" altLang="en-US" sz="2400" dirty="0" smtClean="0"/>
              <a:t>Dealing with pressure online</a:t>
            </a:r>
          </a:p>
          <a:p>
            <a:r>
              <a:rPr lang="en-GB" altLang="en-US" sz="2400" dirty="0" smtClean="0"/>
              <a:t>If you can establish time limits or no phone time  </a:t>
            </a:r>
            <a:r>
              <a:rPr lang="en-GB" altLang="en-US" sz="2400" dirty="0" err="1" smtClean="0"/>
              <a:t>eg</a:t>
            </a:r>
            <a:r>
              <a:rPr lang="en-GB" altLang="en-US" sz="2400" dirty="0" smtClean="0"/>
              <a:t>: bed time, at the table, notifications off</a:t>
            </a:r>
          </a:p>
          <a:p>
            <a:r>
              <a:rPr lang="en-GB" sz="2400" dirty="0"/>
              <a:t>Role </a:t>
            </a:r>
            <a:r>
              <a:rPr lang="en-GB" sz="2400" dirty="0" smtClean="0"/>
              <a:t>Modelling</a:t>
            </a:r>
          </a:p>
          <a:p>
            <a:r>
              <a:rPr lang="en-GB" altLang="en-US" sz="2400" dirty="0" smtClean="0"/>
              <a:t>Use the internet for support </a:t>
            </a:r>
          </a:p>
          <a:p>
            <a:endParaRPr lang="en-GB" altLang="en-US" sz="2400" dirty="0" smtClean="0"/>
          </a:p>
          <a:p>
            <a:endParaRPr lang="en-GB" altLang="en-US" dirty="0" smtClean="0"/>
          </a:p>
          <a:p>
            <a:endParaRPr lang="en-GB"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49" y="5373216"/>
            <a:ext cx="1827337"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401" y="5373216"/>
            <a:ext cx="1734241"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84168" y="5581935"/>
            <a:ext cx="2750241"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Ping</a:t>
            </a:r>
            <a:endParaRPr lang="en-US" sz="5400" b="1" dirty="0">
              <a:ln/>
              <a:solidFill>
                <a:schemeClr val="accent3"/>
              </a:solidFill>
            </a:endParaRPr>
          </a:p>
        </p:txBody>
      </p:sp>
      <p:cxnSp>
        <p:nvCxnSpPr>
          <p:cNvPr id="7" name="Straight Connector 6"/>
          <p:cNvCxnSpPr/>
          <p:nvPr/>
        </p:nvCxnSpPr>
        <p:spPr>
          <a:xfrm>
            <a:off x="6594342" y="5247285"/>
            <a:ext cx="1796162" cy="133573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581896" y="5301208"/>
            <a:ext cx="2289521" cy="136815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929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sharea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196752"/>
            <a:ext cx="2736304" cy="1277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Where to Help and Support</a:t>
            </a:r>
            <a:endParaRPr lang="en-GB" dirty="0"/>
          </a:p>
        </p:txBody>
      </p:sp>
      <p:sp>
        <p:nvSpPr>
          <p:cNvPr id="3" name="Content Placeholder 2"/>
          <p:cNvSpPr>
            <a:spLocks noGrp="1"/>
          </p:cNvSpPr>
          <p:nvPr>
            <p:ph idx="1"/>
          </p:nvPr>
        </p:nvSpPr>
        <p:spPr/>
        <p:txBody>
          <a:bodyPr>
            <a:normAutofit/>
          </a:bodyPr>
          <a:lstStyle/>
          <a:p>
            <a:r>
              <a:rPr lang="en-GB" sz="2800" dirty="0">
                <a:hlinkClick r:id="rId4"/>
              </a:rPr>
              <a:t>https://www.net-aware.org.uk</a:t>
            </a:r>
            <a:r>
              <a:rPr lang="en-GB" sz="2800" dirty="0" smtClean="0">
                <a:hlinkClick r:id="rId4"/>
              </a:rPr>
              <a:t>/</a:t>
            </a:r>
            <a:endParaRPr lang="en-GB" sz="2800" dirty="0" smtClean="0"/>
          </a:p>
          <a:p>
            <a:r>
              <a:rPr lang="en-GB" sz="2800" dirty="0" smtClean="0">
                <a:hlinkClick r:id="rId5"/>
              </a:rPr>
              <a:t>www.</a:t>
            </a:r>
            <a:r>
              <a:rPr lang="en-GB" sz="2800" dirty="0" err="1" smtClean="0">
                <a:hlinkClick r:id="rId5"/>
              </a:rPr>
              <a:t>nspcc</a:t>
            </a:r>
            <a:r>
              <a:rPr lang="en-GB" sz="2800" dirty="0" smtClean="0">
                <a:hlinkClick r:id="rId5"/>
              </a:rPr>
              <a:t>..org.uk</a:t>
            </a:r>
            <a:endParaRPr lang="en-GB" sz="2800" dirty="0" smtClean="0"/>
          </a:p>
          <a:p>
            <a:r>
              <a:rPr lang="en-GB" sz="2800" dirty="0" smtClean="0">
                <a:hlinkClick r:id="rId6"/>
              </a:rPr>
              <a:t>www.bullying.co.uk</a:t>
            </a:r>
            <a:endParaRPr lang="en-GB" sz="2800" dirty="0" smtClean="0"/>
          </a:p>
          <a:p>
            <a:r>
              <a:rPr lang="en-GB" sz="2800" dirty="0" smtClean="0">
                <a:hlinkClick r:id="rId7"/>
              </a:rPr>
              <a:t>www.childline.org.uk</a:t>
            </a:r>
            <a:endParaRPr lang="en-GB" sz="2800" dirty="0" smtClean="0"/>
          </a:p>
          <a:p>
            <a:r>
              <a:rPr lang="en-GB" sz="2800" dirty="0" smtClean="0">
                <a:hlinkClick r:id="rId8"/>
              </a:rPr>
              <a:t>www.Thinkuknow.co.uk</a:t>
            </a:r>
            <a:r>
              <a:rPr lang="en-GB" sz="2800" dirty="0" smtClean="0"/>
              <a:t> </a:t>
            </a:r>
          </a:p>
          <a:p>
            <a:endParaRPr lang="en-GB" sz="2800" dirty="0" smtClean="0"/>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7546" y="247405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3902" y="422108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77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your concerns??</a:t>
            </a:r>
            <a:endParaRPr lang="en-GB" dirty="0"/>
          </a:p>
        </p:txBody>
      </p:sp>
      <p:sp>
        <p:nvSpPr>
          <p:cNvPr id="3" name="Content Placeholder 2"/>
          <p:cNvSpPr>
            <a:spLocks noGrp="1"/>
          </p:cNvSpPr>
          <p:nvPr>
            <p:ph idx="1"/>
          </p:nvPr>
        </p:nvSpPr>
        <p:spPr/>
        <p:txBody>
          <a:bodyPr>
            <a:normAutofit/>
          </a:bodyPr>
          <a:lstStyle/>
          <a:p>
            <a:r>
              <a:rPr lang="en-GB" sz="3600" dirty="0" smtClean="0"/>
              <a:t>Cyberbullying </a:t>
            </a:r>
          </a:p>
          <a:p>
            <a:r>
              <a:rPr lang="en-GB" sz="3600" dirty="0" err="1" smtClean="0"/>
              <a:t>Pornorgraphy</a:t>
            </a:r>
            <a:endParaRPr lang="en-GB" sz="3600" dirty="0" smtClean="0"/>
          </a:p>
          <a:p>
            <a:r>
              <a:rPr lang="en-GB" sz="3600" dirty="0" smtClean="0"/>
              <a:t>Sharing indecent images</a:t>
            </a:r>
          </a:p>
          <a:p>
            <a:r>
              <a:rPr lang="en-GB" sz="3600" dirty="0" smtClean="0"/>
              <a:t>Talking to /meeting strangers</a:t>
            </a:r>
          </a:p>
          <a:p>
            <a:r>
              <a:rPr lang="en-GB" sz="3600" dirty="0" smtClean="0"/>
              <a:t>Time spent online</a:t>
            </a:r>
          </a:p>
          <a:p>
            <a:endParaRPr lang="en-GB" sz="3600" dirty="0" smtClean="0"/>
          </a:p>
        </p:txBody>
      </p:sp>
    </p:spTree>
    <p:extLst>
      <p:ext uri="{BB962C8B-B14F-4D97-AF65-F5344CB8AC3E}">
        <p14:creationId xmlns:p14="http://schemas.microsoft.com/office/powerpoint/2010/main" val="29786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323850" y="476250"/>
            <a:ext cx="8510588" cy="1325563"/>
          </a:xfrm>
        </p:spPr>
        <p:txBody>
          <a:bodyPr>
            <a:normAutofit/>
          </a:bodyPr>
          <a:lstStyle/>
          <a:p>
            <a:pPr eaLnBrk="1" fontAlgn="auto" hangingPunct="1">
              <a:spcAft>
                <a:spcPts val="0"/>
              </a:spcAft>
              <a:defRPr/>
            </a:pPr>
            <a:r>
              <a:rPr lang="en-GB" altLang="en-US" sz="2800" dirty="0" smtClean="0"/>
              <a:t>Stats: Internet Use by Children and Young People</a:t>
            </a:r>
          </a:p>
        </p:txBody>
      </p:sp>
      <p:sp>
        <p:nvSpPr>
          <p:cNvPr id="9219" name="Rectangle 3"/>
          <p:cNvSpPr>
            <a:spLocks noGrp="1" noRot="1" noChangeArrowheads="1"/>
          </p:cNvSpPr>
          <p:nvPr>
            <p:ph idx="1"/>
          </p:nvPr>
        </p:nvSpPr>
        <p:spPr>
          <a:xfrm>
            <a:off x="323850" y="1628775"/>
            <a:ext cx="8540750" cy="4854575"/>
          </a:xfrm>
        </p:spPr>
        <p:txBody>
          <a:bodyPr>
            <a:normAutofit fontScale="92500" lnSpcReduction="10000"/>
          </a:bodyPr>
          <a:lstStyle/>
          <a:p>
            <a:pPr marL="274320" indent="-274320" eaLnBrk="1" fontAlgn="auto" hangingPunct="1">
              <a:lnSpc>
                <a:spcPct val="80000"/>
              </a:lnSpc>
              <a:spcAft>
                <a:spcPts val="0"/>
              </a:spcAft>
              <a:buClr>
                <a:schemeClr val="accent3"/>
              </a:buClr>
              <a:buFont typeface="Wingdings 2"/>
              <a:buChar char=""/>
              <a:defRPr/>
            </a:pPr>
            <a:endParaRPr lang="en-GB" altLang="en-US" sz="2400" dirty="0" smtClean="0"/>
          </a:p>
          <a:p>
            <a:pPr marL="274320" indent="-274320" eaLnBrk="1" fontAlgn="auto" hangingPunct="1">
              <a:lnSpc>
                <a:spcPct val="80000"/>
              </a:lnSpc>
              <a:spcAft>
                <a:spcPts val="0"/>
              </a:spcAft>
              <a:buClr>
                <a:schemeClr val="accent3"/>
              </a:buClr>
              <a:buFont typeface="Wingdings 2"/>
              <a:buChar char=""/>
              <a:defRPr/>
            </a:pPr>
            <a:r>
              <a:rPr lang="en-GB" altLang="en-US" sz="2400" dirty="0" smtClean="0"/>
              <a:t>3-4 </a:t>
            </a:r>
            <a:r>
              <a:rPr lang="en-GB" altLang="en-US" sz="2400" dirty="0" err="1" smtClean="0"/>
              <a:t>yrs</a:t>
            </a:r>
            <a:r>
              <a:rPr lang="en-GB" altLang="en-US" sz="2400" dirty="0" smtClean="0"/>
              <a:t>:	 1% smartphone 21% tablet</a:t>
            </a:r>
          </a:p>
          <a:p>
            <a:pPr marL="274320" indent="-274320" eaLnBrk="1" fontAlgn="auto" hangingPunct="1">
              <a:lnSpc>
                <a:spcPct val="80000"/>
              </a:lnSpc>
              <a:spcAft>
                <a:spcPts val="0"/>
              </a:spcAft>
              <a:buClr>
                <a:schemeClr val="accent3"/>
              </a:buClr>
              <a:buFont typeface="Wingdings 2"/>
              <a:buChar char=""/>
              <a:defRPr/>
            </a:pPr>
            <a:r>
              <a:rPr lang="en-GB" altLang="en-US" sz="2400" dirty="0" smtClean="0"/>
              <a:t>8-11yrs:	 39% smartphone 52% tablet </a:t>
            </a:r>
          </a:p>
          <a:p>
            <a:pPr marL="274320" indent="-274320" eaLnBrk="1" fontAlgn="auto" hangingPunct="1">
              <a:lnSpc>
                <a:spcPct val="80000"/>
              </a:lnSpc>
              <a:spcAft>
                <a:spcPts val="0"/>
              </a:spcAft>
              <a:buClr>
                <a:schemeClr val="accent3"/>
              </a:buClr>
              <a:buFont typeface="Wingdings 2"/>
              <a:buChar char=""/>
              <a:defRPr/>
            </a:pPr>
            <a:r>
              <a:rPr lang="en-GB" altLang="en-US" sz="2400" dirty="0" smtClean="0"/>
              <a:t>12-15yrs:	 83% smartphone 55% tablet</a:t>
            </a:r>
          </a:p>
          <a:p>
            <a:pPr marL="274320" indent="-274320" eaLnBrk="1" fontAlgn="auto" hangingPunct="1">
              <a:lnSpc>
                <a:spcPct val="80000"/>
              </a:lnSpc>
              <a:spcAft>
                <a:spcPts val="0"/>
              </a:spcAft>
              <a:buClr>
                <a:schemeClr val="accent3"/>
              </a:buClr>
              <a:buFont typeface="Wingdings 2"/>
              <a:buChar char=""/>
              <a:defRPr/>
            </a:pPr>
            <a:endParaRPr lang="en-GB" altLang="en-US" sz="2400" dirty="0"/>
          </a:p>
          <a:p>
            <a:pPr marL="274320" indent="-274320" eaLnBrk="1" fontAlgn="auto" hangingPunct="1">
              <a:lnSpc>
                <a:spcPct val="80000"/>
              </a:lnSpc>
              <a:spcAft>
                <a:spcPts val="0"/>
              </a:spcAft>
              <a:buClr>
                <a:schemeClr val="accent3"/>
              </a:buClr>
              <a:buFont typeface="Wingdings 2"/>
              <a:buChar char=""/>
              <a:defRPr/>
            </a:pPr>
            <a:r>
              <a:rPr lang="en-GB" altLang="en-US" sz="2400" dirty="0" smtClean="0"/>
              <a:t>23% 8-11yrs and 74% 12-15yr had Social Media profile</a:t>
            </a:r>
          </a:p>
          <a:p>
            <a:pPr marL="274320" indent="-274320" eaLnBrk="1" fontAlgn="auto" hangingPunct="1">
              <a:lnSpc>
                <a:spcPct val="80000"/>
              </a:lnSpc>
              <a:spcAft>
                <a:spcPts val="0"/>
              </a:spcAft>
              <a:buClr>
                <a:schemeClr val="accent3"/>
              </a:buClr>
              <a:buFont typeface="Wingdings 2"/>
              <a:buChar char=""/>
              <a:defRPr/>
            </a:pPr>
            <a:endParaRPr lang="en-GB" altLang="en-US" sz="2400" dirty="0" smtClean="0"/>
          </a:p>
          <a:p>
            <a:pPr marL="274320" indent="-274320" eaLnBrk="1" fontAlgn="auto" hangingPunct="1">
              <a:lnSpc>
                <a:spcPct val="80000"/>
              </a:lnSpc>
              <a:spcAft>
                <a:spcPts val="0"/>
              </a:spcAft>
              <a:buClr>
                <a:schemeClr val="accent3"/>
              </a:buClr>
              <a:buFont typeface="Wingdings 2"/>
              <a:buChar char=""/>
              <a:defRPr/>
            </a:pPr>
            <a:r>
              <a:rPr lang="en-GB" altLang="en-US" sz="2400" dirty="0" smtClean="0"/>
              <a:t>All ages groups watch TV for 13-15 hrs per week</a:t>
            </a:r>
          </a:p>
          <a:p>
            <a:pPr marL="274320" indent="-274320" eaLnBrk="1" fontAlgn="auto" hangingPunct="1">
              <a:lnSpc>
                <a:spcPct val="80000"/>
              </a:lnSpc>
              <a:spcAft>
                <a:spcPts val="0"/>
              </a:spcAft>
              <a:buClr>
                <a:schemeClr val="accent3"/>
              </a:buClr>
              <a:buFont typeface="Wingdings 2"/>
              <a:buChar char=""/>
              <a:defRPr/>
            </a:pPr>
            <a:endParaRPr lang="en-GB" altLang="en-US" sz="2400" dirty="0" smtClean="0"/>
          </a:p>
          <a:p>
            <a:pPr marL="274320" indent="-274320" eaLnBrk="1" fontAlgn="auto" hangingPunct="1">
              <a:lnSpc>
                <a:spcPct val="80000"/>
              </a:lnSpc>
              <a:spcAft>
                <a:spcPts val="0"/>
              </a:spcAft>
              <a:buClr>
                <a:schemeClr val="accent3"/>
              </a:buClr>
              <a:buFont typeface="Wingdings 2"/>
              <a:buChar char=""/>
              <a:defRPr/>
            </a:pPr>
            <a:r>
              <a:rPr lang="en-GB" altLang="en-US" sz="2400" dirty="0" smtClean="0"/>
              <a:t>YouTube viewing has increased across all ages </a:t>
            </a:r>
            <a:r>
              <a:rPr lang="en-GB" altLang="en-US" sz="2400" dirty="0" err="1" smtClean="0"/>
              <a:t>e.g</a:t>
            </a:r>
            <a:r>
              <a:rPr lang="en-GB" altLang="en-US" sz="2400" dirty="0" smtClean="0"/>
              <a:t> 71% of 5-7yr olds</a:t>
            </a:r>
          </a:p>
          <a:p>
            <a:pPr marL="274320" indent="-274320" eaLnBrk="1" fontAlgn="auto" hangingPunct="1">
              <a:lnSpc>
                <a:spcPct val="80000"/>
              </a:lnSpc>
              <a:spcAft>
                <a:spcPts val="0"/>
              </a:spcAft>
              <a:buClr>
                <a:schemeClr val="accent3"/>
              </a:buClr>
              <a:buFont typeface="Wingdings 2"/>
              <a:buChar char=""/>
              <a:defRPr/>
            </a:pPr>
            <a:endParaRPr lang="en-GB" altLang="en-US" sz="2400" dirty="0" smtClean="0"/>
          </a:p>
          <a:p>
            <a:pPr marL="274320" indent="-274320" eaLnBrk="1" fontAlgn="auto" hangingPunct="1">
              <a:lnSpc>
                <a:spcPct val="80000"/>
              </a:lnSpc>
              <a:spcAft>
                <a:spcPts val="0"/>
              </a:spcAft>
              <a:buClr>
                <a:schemeClr val="accent3"/>
              </a:buClr>
              <a:buFont typeface="Wingdings 2"/>
              <a:buChar char=""/>
              <a:defRPr/>
            </a:pPr>
            <a:r>
              <a:rPr lang="en-GB" altLang="en-US" sz="2400" dirty="0" smtClean="0"/>
              <a:t>99% of 12 – 15yr are online 21hrs per week</a:t>
            </a:r>
          </a:p>
          <a:p>
            <a:pPr marL="274320" indent="-274320" eaLnBrk="1" fontAlgn="auto" hangingPunct="1">
              <a:lnSpc>
                <a:spcPct val="80000"/>
              </a:lnSpc>
              <a:spcAft>
                <a:spcPts val="0"/>
              </a:spcAft>
              <a:buClr>
                <a:schemeClr val="accent3"/>
              </a:buClr>
              <a:buFont typeface="Wingdings 2"/>
              <a:buChar char=""/>
              <a:defRPr/>
            </a:pPr>
            <a:endParaRPr lang="en-GB" altLang="en-US" sz="2400" dirty="0" smtClean="0"/>
          </a:p>
          <a:p>
            <a:pPr marL="0" indent="0" eaLnBrk="1" fontAlgn="auto" hangingPunct="1">
              <a:lnSpc>
                <a:spcPct val="80000"/>
              </a:lnSpc>
              <a:spcAft>
                <a:spcPts val="0"/>
              </a:spcAft>
              <a:buClr>
                <a:schemeClr val="accent3"/>
              </a:buClr>
              <a:buFont typeface="Wingdings 2" pitchFamily="18" charset="2"/>
              <a:buNone/>
              <a:defRPr/>
            </a:pPr>
            <a:r>
              <a:rPr lang="en-GB" altLang="en-US" dirty="0" smtClean="0"/>
              <a:t>(OFCOM 2017)</a:t>
            </a:r>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428" y="1362488"/>
            <a:ext cx="2583127" cy="145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35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PARENTS’ Online Behaviour</a:t>
            </a:r>
            <a:endParaRPr lang="en-GB" dirty="0"/>
          </a:p>
        </p:txBody>
      </p:sp>
      <p:sp>
        <p:nvSpPr>
          <p:cNvPr id="3" name="Content Placeholder 2"/>
          <p:cNvSpPr>
            <a:spLocks noGrp="1"/>
          </p:cNvSpPr>
          <p:nvPr>
            <p:ph idx="1"/>
          </p:nvPr>
        </p:nvSpPr>
        <p:spPr>
          <a:xfrm>
            <a:off x="822960" y="1100628"/>
            <a:ext cx="7520940" cy="3912548"/>
          </a:xfrm>
        </p:spPr>
        <p:txBody>
          <a:bodyPr>
            <a:normAutofit fontScale="77500" lnSpcReduction="20000"/>
          </a:bodyPr>
          <a:lstStyle/>
          <a:p>
            <a:pPr marL="0" indent="0">
              <a:defRPr/>
            </a:pPr>
            <a:r>
              <a:rPr lang="en-GB" sz="2800" dirty="0"/>
              <a:t> 95% of </a:t>
            </a:r>
            <a:r>
              <a:rPr lang="en-GB" sz="2800" dirty="0" smtClean="0"/>
              <a:t>UK </a:t>
            </a:r>
            <a:r>
              <a:rPr lang="en-GB" sz="2800" dirty="0"/>
              <a:t>parents post pictures of </a:t>
            </a:r>
            <a:r>
              <a:rPr lang="en-GB" sz="2800" dirty="0" smtClean="0"/>
              <a:t>their</a:t>
            </a:r>
          </a:p>
          <a:p>
            <a:pPr marL="0" indent="0">
              <a:defRPr/>
            </a:pPr>
            <a:r>
              <a:rPr lang="en-GB" sz="2800" dirty="0" smtClean="0"/>
              <a:t>children </a:t>
            </a:r>
            <a:r>
              <a:rPr lang="en-GB" sz="2800" dirty="0"/>
              <a:t>online. </a:t>
            </a:r>
            <a:endParaRPr lang="en-GB" sz="2800" dirty="0" smtClean="0"/>
          </a:p>
          <a:p>
            <a:pPr marL="0" indent="0">
              <a:defRPr/>
            </a:pPr>
            <a:endParaRPr lang="en-GB" sz="2800" dirty="0" smtClean="0"/>
          </a:p>
          <a:p>
            <a:pPr marL="0" indent="0">
              <a:defRPr/>
            </a:pPr>
            <a:r>
              <a:rPr lang="en-GB" sz="2800" dirty="0" smtClean="0"/>
              <a:t>51</a:t>
            </a:r>
            <a:r>
              <a:rPr lang="en-GB" sz="2800" dirty="0"/>
              <a:t>% of parents who use Facebook to post </a:t>
            </a:r>
            <a:r>
              <a:rPr lang="en-GB" sz="2800" dirty="0" smtClean="0"/>
              <a:t>about</a:t>
            </a:r>
          </a:p>
          <a:p>
            <a:pPr marL="0" indent="0">
              <a:defRPr/>
            </a:pPr>
            <a:r>
              <a:rPr lang="en-GB" sz="2800" dirty="0" smtClean="0"/>
              <a:t>their </a:t>
            </a:r>
            <a:r>
              <a:rPr lang="en-GB" sz="2800" dirty="0"/>
              <a:t>children </a:t>
            </a:r>
            <a:r>
              <a:rPr lang="en-GB" sz="2800" dirty="0" smtClean="0"/>
              <a:t>– they haven’t thought about the</a:t>
            </a:r>
          </a:p>
          <a:p>
            <a:pPr marL="0" indent="0">
              <a:defRPr/>
            </a:pPr>
            <a:r>
              <a:rPr lang="en-GB" sz="2800" dirty="0" smtClean="0"/>
              <a:t>embarrassment it might cause in later life</a:t>
            </a:r>
          </a:p>
          <a:p>
            <a:pPr marL="0" indent="0">
              <a:defRPr/>
            </a:pPr>
            <a:endParaRPr lang="en-GB" sz="2800" dirty="0" smtClean="0"/>
          </a:p>
          <a:p>
            <a:pPr marL="0" indent="0">
              <a:defRPr/>
            </a:pPr>
            <a:r>
              <a:rPr lang="en-GB" sz="2800" dirty="0" smtClean="0"/>
              <a:t>More </a:t>
            </a:r>
            <a:r>
              <a:rPr lang="en-GB" sz="2800" dirty="0"/>
              <a:t>than ¾ of parents have spoken to </a:t>
            </a:r>
            <a:r>
              <a:rPr lang="en-GB" sz="2800" dirty="0" smtClean="0"/>
              <a:t>their</a:t>
            </a:r>
          </a:p>
          <a:p>
            <a:pPr marL="0" indent="0">
              <a:defRPr/>
            </a:pPr>
            <a:r>
              <a:rPr lang="en-GB" sz="2800" dirty="0" smtClean="0"/>
              <a:t>children </a:t>
            </a:r>
            <a:r>
              <a:rPr lang="en-GB" sz="2800" dirty="0"/>
              <a:t>about internet safety … but are we </a:t>
            </a:r>
            <a:r>
              <a:rPr lang="en-GB" sz="2800" dirty="0" smtClean="0"/>
              <a:t>leaving</a:t>
            </a:r>
          </a:p>
          <a:p>
            <a:pPr marL="0" indent="0">
              <a:defRPr/>
            </a:pPr>
            <a:r>
              <a:rPr lang="en-GB" sz="2800" dirty="0" smtClean="0"/>
              <a:t>this </a:t>
            </a:r>
            <a:r>
              <a:rPr lang="en-GB" sz="2800" dirty="0"/>
              <a:t>too late?</a:t>
            </a:r>
          </a:p>
          <a:p>
            <a:pPr marL="285750" indent="-285750">
              <a:buFont typeface="Arial" panose="020B0604020202020204" pitchFamily="34" charset="0"/>
              <a:buChar char="•"/>
              <a:defRPr/>
            </a:pPr>
            <a:endParaRPr lang="en-GB" dirty="0"/>
          </a:p>
          <a:p>
            <a:pPr>
              <a:defRPr/>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653136"/>
            <a:ext cx="28829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88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Cyberbullying</a:t>
            </a:r>
            <a:endParaRPr lang="en-GB" dirty="0"/>
          </a:p>
        </p:txBody>
      </p:sp>
      <p:sp>
        <p:nvSpPr>
          <p:cNvPr id="3" name="Content Placeholder 2"/>
          <p:cNvSpPr>
            <a:spLocks noGrp="1"/>
          </p:cNvSpPr>
          <p:nvPr>
            <p:ph idx="1"/>
          </p:nvPr>
        </p:nvSpPr>
        <p:spPr/>
        <p:txBody>
          <a:bodyPr>
            <a:normAutofit/>
          </a:bodyPr>
          <a:lstStyle/>
          <a:p>
            <a:r>
              <a:rPr lang="en-GB" sz="2000" dirty="0"/>
              <a:t>Cyberbullying is bullying that takes place online. Unlike bullying in the real world, online bullying can follow the child wherever they go, via social networks, gaming and mobile phone</a:t>
            </a:r>
            <a:r>
              <a:rPr lang="en-GB" sz="2000" dirty="0" smtClean="0"/>
              <a:t>. (NSPCC)</a:t>
            </a:r>
          </a:p>
          <a:p>
            <a:endParaRPr lang="en-GB" sz="2000" dirty="0"/>
          </a:p>
          <a:p>
            <a:r>
              <a:rPr lang="en-GB" sz="2000" dirty="0" smtClean="0"/>
              <a:t>Different types of Cyberbullying including</a:t>
            </a:r>
          </a:p>
          <a:p>
            <a:r>
              <a:rPr lang="en-GB" sz="2000" dirty="0" err="1" smtClean="0"/>
              <a:t>Harrassment</a:t>
            </a:r>
            <a:endParaRPr lang="en-GB" sz="2000" dirty="0" smtClean="0"/>
          </a:p>
          <a:p>
            <a:r>
              <a:rPr lang="en-GB" sz="2000" dirty="0" smtClean="0"/>
              <a:t>Impersonation</a:t>
            </a:r>
          </a:p>
          <a:p>
            <a:r>
              <a:rPr lang="en-GB" sz="2000" dirty="0" smtClean="0"/>
              <a:t>Outing /Trickery</a:t>
            </a:r>
          </a:p>
          <a:p>
            <a:r>
              <a:rPr lang="en-GB" sz="2000" dirty="0" smtClean="0"/>
              <a:t>Exclusion</a:t>
            </a:r>
            <a:endParaRPr lang="en-GB" sz="2000" dirty="0"/>
          </a:p>
        </p:txBody>
      </p:sp>
    </p:spTree>
    <p:extLst>
      <p:ext uri="{BB962C8B-B14F-4D97-AF65-F5344CB8AC3E}">
        <p14:creationId xmlns:p14="http://schemas.microsoft.com/office/powerpoint/2010/main" val="67343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747713"/>
            <a:ext cx="1417638" cy="14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3849688"/>
            <a:ext cx="14763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668338"/>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220" y="2427288"/>
            <a:ext cx="1254125" cy="12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924" y="2363207"/>
            <a:ext cx="1763712"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63" y="3681413"/>
            <a:ext cx="1998662" cy="199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25" y="336550"/>
            <a:ext cx="2055813" cy="205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0345" y="3713272"/>
            <a:ext cx="14573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0113" y="3736975"/>
            <a:ext cx="1296987" cy="129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4188" y="5284788"/>
            <a:ext cx="1085850" cy="14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3126" y="5465368"/>
            <a:ext cx="1214438" cy="12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1" name="AutoShape 2" descr="Image result for kik log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71685C"/>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64A73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B9CA1A"/>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B9CA1A"/>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B9CA1A"/>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B9CA1A"/>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B9CA1A"/>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pPr>
            <a:endParaRPr lang="en-GB" altLang="en-US" sz="1800">
              <a:solidFill>
                <a:schemeClr val="tx1"/>
              </a:solidFill>
              <a:latin typeface="Arial" charset="0"/>
            </a:endParaRPr>
          </a:p>
        </p:txBody>
      </p:sp>
      <p:pic>
        <p:nvPicPr>
          <p:cNvPr id="1742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2373313"/>
            <a:ext cx="1260475" cy="126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4"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2363" y="4868863"/>
            <a:ext cx="1414462" cy="141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5"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9338" y="1828800"/>
            <a:ext cx="1538287"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6"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5656" y="5537200"/>
            <a:ext cx="1265237"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7"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27763" y="419100"/>
            <a:ext cx="1887537"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04082" y="3560763"/>
            <a:ext cx="1252299" cy="125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10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blox inappropriate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765" y="2564903"/>
            <a:ext cx="6555611" cy="35327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err="1" smtClean="0"/>
              <a:t>Roblox</a:t>
            </a:r>
            <a:r>
              <a:rPr lang="en-GB" dirty="0" smtClean="0"/>
              <a:t> Inappropriate Room </a:t>
            </a:r>
            <a:endParaRPr lang="en-GB" dirty="0"/>
          </a:p>
        </p:txBody>
      </p:sp>
    </p:spTree>
    <p:extLst>
      <p:ext uri="{BB962C8B-B14F-4D97-AF65-F5344CB8AC3E}">
        <p14:creationId xmlns:p14="http://schemas.microsoft.com/office/powerpoint/2010/main" val="2419480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600075"/>
            <a:ext cx="66675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579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424" y="582390"/>
            <a:ext cx="5177879" cy="538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056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9">
      <a:dk1>
        <a:sysClr val="windowText" lastClr="000000"/>
      </a:dk1>
      <a:lt1>
        <a:sysClr val="window" lastClr="FFFFFF"/>
      </a:lt1>
      <a:dk2>
        <a:srgbClr val="073E87"/>
      </a:dk2>
      <a:lt2>
        <a:srgbClr val="C6E7FC"/>
      </a:lt2>
      <a:accent1>
        <a:srgbClr val="31B6FD"/>
      </a:accent1>
      <a:accent2>
        <a:srgbClr val="EA42D2"/>
      </a:accent2>
      <a:accent3>
        <a:srgbClr val="5AFBF7"/>
      </a:accent3>
      <a:accent4>
        <a:srgbClr val="A5D028"/>
      </a:accent4>
      <a:accent5>
        <a:srgbClr val="F5C040"/>
      </a:accent5>
      <a:accent6>
        <a:srgbClr val="5AFBF7"/>
      </a:accent6>
      <a:hlink>
        <a:srgbClr val="7030A0"/>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1221</TotalTime>
  <Words>1576</Words>
  <Application>Microsoft Office PowerPoint</Application>
  <PresentationFormat>On-screen Show (4:3)</PresentationFormat>
  <Paragraphs>190</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Book</vt:lpstr>
      <vt:lpstr>Franklin Gothic Medium</vt:lpstr>
      <vt:lpstr>Tunga</vt:lpstr>
      <vt:lpstr>Wingdings</vt:lpstr>
      <vt:lpstr>Wingdings 2</vt:lpstr>
      <vt:lpstr>Angles</vt:lpstr>
      <vt:lpstr>Keeping Kids Safe Online</vt:lpstr>
      <vt:lpstr>What are your concerns??</vt:lpstr>
      <vt:lpstr>Stats: Internet Use by Children and Young People</vt:lpstr>
      <vt:lpstr>PARENTS’ Online Behaviour</vt:lpstr>
      <vt:lpstr>Cyberbullying</vt:lpstr>
      <vt:lpstr>PowerPoint Presentation</vt:lpstr>
      <vt:lpstr>Roblox Inappropriate Room </vt:lpstr>
      <vt:lpstr>PowerPoint Presentation</vt:lpstr>
      <vt:lpstr>PowerPoint Presentation</vt:lpstr>
      <vt:lpstr>Sharing Indecent Images</vt:lpstr>
      <vt:lpstr>Grooming children &amp; Young People </vt:lpstr>
      <vt:lpstr>Ways Children are Exploited</vt:lpstr>
      <vt:lpstr>What is the impact? Research</vt:lpstr>
      <vt:lpstr>NSPCC Guide to Social Media and Gaming (Netaware)</vt:lpstr>
      <vt:lpstr>So what do we do? </vt:lpstr>
      <vt:lpstr>Where to Help and Support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Our Kids Safe Online</dc:title>
  <dc:creator>Admin</dc:creator>
  <cp:lastModifiedBy>Green, J</cp:lastModifiedBy>
  <cp:revision>47</cp:revision>
  <cp:lastPrinted>2018-03-15T12:22:48Z</cp:lastPrinted>
  <dcterms:created xsi:type="dcterms:W3CDTF">2018-03-08T15:54:28Z</dcterms:created>
  <dcterms:modified xsi:type="dcterms:W3CDTF">2019-11-18T22:00:22Z</dcterms:modified>
</cp:coreProperties>
</file>