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3" r:id="rId3"/>
    <p:sldId id="260" r:id="rId4"/>
    <p:sldId id="259" r:id="rId5"/>
    <p:sldId id="257"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240611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95006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526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70720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595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95335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421905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110566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25779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1880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29703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12972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38393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7010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414942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0B90F9-5B00-4AAE-B4CB-4875CC422546}" type="datetimeFigureOut">
              <a:rPr lang="en-GB" smtClean="0"/>
              <a:t>10/02/2021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A551ACE-3E28-441E-9473-3E39C8A39FBE}" type="slidenum">
              <a:rPr lang="en-GB" smtClean="0"/>
              <a:t>‹#›</a:t>
            </a:fld>
            <a:endParaRPr lang="en-GB" dirty="0"/>
          </a:p>
        </p:txBody>
      </p:sp>
    </p:spTree>
    <p:extLst>
      <p:ext uri="{BB962C8B-B14F-4D97-AF65-F5344CB8AC3E}">
        <p14:creationId xmlns:p14="http://schemas.microsoft.com/office/powerpoint/2010/main" val="307637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0B90F9-5B00-4AAE-B4CB-4875CC422546}" type="datetimeFigureOut">
              <a:rPr lang="en-GB" smtClean="0"/>
              <a:t>10/02/2021</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551ACE-3E28-441E-9473-3E39C8A39FBE}" type="slidenum">
              <a:rPr lang="en-GB" smtClean="0"/>
              <a:t>‹#›</a:t>
            </a:fld>
            <a:endParaRPr lang="en-GB" dirty="0"/>
          </a:p>
        </p:txBody>
      </p:sp>
    </p:spTree>
    <p:extLst>
      <p:ext uri="{BB962C8B-B14F-4D97-AF65-F5344CB8AC3E}">
        <p14:creationId xmlns:p14="http://schemas.microsoft.com/office/powerpoint/2010/main" val="21402893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82" y="83121"/>
            <a:ext cx="5724294" cy="588660"/>
          </a:xfrm>
        </p:spPr>
        <p:txBody>
          <a:bodyPr>
            <a:normAutofit fontScale="90000"/>
          </a:bodyPr>
          <a:lstStyle/>
          <a:p>
            <a:r>
              <a:rPr lang="en-GB" sz="4400" dirty="0" smtClean="0">
                <a:solidFill>
                  <a:schemeClr val="tx1"/>
                </a:solidFill>
              </a:rPr>
              <a:t>Miss Bird’s Pancake Challenge</a:t>
            </a:r>
            <a:r>
              <a:rPr lang="en-GB" dirty="0"/>
              <a:t/>
            </a:r>
            <a:br>
              <a:rPr lang="en-GB" dirty="0"/>
            </a:br>
            <a:r>
              <a:rPr lang="en-GB" sz="2000" dirty="0" smtClean="0">
                <a:solidFill>
                  <a:schemeClr val="bg2">
                    <a:lumMod val="25000"/>
                  </a:schemeClr>
                </a:solidFill>
              </a:rPr>
              <a:t>With pancake day coming up on Tuesday 16</a:t>
            </a:r>
            <a:r>
              <a:rPr lang="en-GB" sz="2000" baseline="30000" dirty="0" smtClean="0">
                <a:solidFill>
                  <a:schemeClr val="bg2">
                    <a:lumMod val="25000"/>
                  </a:schemeClr>
                </a:solidFill>
              </a:rPr>
              <a:t>th</a:t>
            </a:r>
            <a:r>
              <a:rPr lang="en-GB" sz="2000" dirty="0" smtClean="0">
                <a:solidFill>
                  <a:schemeClr val="bg2">
                    <a:lumMod val="25000"/>
                  </a:schemeClr>
                </a:solidFill>
              </a:rPr>
              <a:t> February I challenge you to design </a:t>
            </a:r>
            <a:r>
              <a:rPr lang="en-GB" sz="2000" dirty="0">
                <a:solidFill>
                  <a:schemeClr val="bg2">
                    <a:lumMod val="25000"/>
                  </a:schemeClr>
                </a:solidFill>
              </a:rPr>
              <a:t>and make your best ever pancakes! Sketch your design first and annotate, make a list of any extra ingredients you will use.  </a:t>
            </a:r>
            <a:r>
              <a:rPr lang="en-GB" sz="2000" dirty="0" smtClean="0">
                <a:solidFill>
                  <a:schemeClr val="bg2">
                    <a:lumMod val="25000"/>
                  </a:schemeClr>
                </a:solidFill>
              </a:rPr>
              <a:t>It might be a stack that’s decorated or you  might change the traditional round shape of the pancake with a design of your own. </a:t>
            </a:r>
            <a:r>
              <a:rPr lang="en-GB" sz="2000" dirty="0">
                <a:solidFill>
                  <a:schemeClr val="bg2">
                    <a:lumMod val="25000"/>
                  </a:schemeClr>
                </a:solidFill>
              </a:rPr>
              <a:t/>
            </a:r>
            <a:br>
              <a:rPr lang="en-GB" sz="2000" dirty="0">
                <a:solidFill>
                  <a:schemeClr val="bg2">
                    <a:lumMod val="25000"/>
                  </a:schemeClr>
                </a:solidFill>
              </a:rPr>
            </a:br>
            <a:r>
              <a:rPr lang="en-GB" sz="2000" b="1" dirty="0">
                <a:solidFill>
                  <a:schemeClr val="bg2">
                    <a:lumMod val="25000"/>
                  </a:schemeClr>
                </a:solidFill>
              </a:rPr>
              <a:t>CHALLENGE</a:t>
            </a:r>
            <a:r>
              <a:rPr lang="en-GB" sz="2000" dirty="0">
                <a:solidFill>
                  <a:schemeClr val="bg2">
                    <a:lumMod val="25000"/>
                  </a:schemeClr>
                </a:solidFill>
              </a:rPr>
              <a:t> </a:t>
            </a:r>
            <a:br>
              <a:rPr lang="en-GB" sz="2000" dirty="0">
                <a:solidFill>
                  <a:schemeClr val="bg2">
                    <a:lumMod val="25000"/>
                  </a:schemeClr>
                </a:solidFill>
              </a:rPr>
            </a:br>
            <a:r>
              <a:rPr lang="en-GB" sz="2000" dirty="0">
                <a:solidFill>
                  <a:schemeClr val="bg2">
                    <a:lumMod val="25000"/>
                  </a:schemeClr>
                </a:solidFill>
              </a:rPr>
              <a:t>Can you add any fruit to make them heathy? </a:t>
            </a:r>
            <a:br>
              <a:rPr lang="en-GB" sz="2000" dirty="0">
                <a:solidFill>
                  <a:schemeClr val="bg2">
                    <a:lumMod val="25000"/>
                  </a:schemeClr>
                </a:solidFill>
              </a:rPr>
            </a:br>
            <a:r>
              <a:rPr lang="en-GB" sz="2000" dirty="0">
                <a:solidFill>
                  <a:schemeClr val="bg2">
                    <a:lumMod val="25000"/>
                  </a:schemeClr>
                </a:solidFill>
              </a:rPr>
              <a:t>Can you produce a recipe card to show someone else how to make them</a:t>
            </a:r>
            <a:r>
              <a:rPr lang="en-GB" sz="2000" dirty="0" smtClean="0">
                <a:solidFill>
                  <a:schemeClr val="bg2">
                    <a:lumMod val="25000"/>
                  </a:schemeClr>
                </a:solidFill>
              </a:rPr>
              <a:t>?</a:t>
            </a:r>
            <a:br>
              <a:rPr lang="en-GB" sz="2000" dirty="0" smtClean="0">
                <a:solidFill>
                  <a:schemeClr val="bg2">
                    <a:lumMod val="25000"/>
                  </a:schemeClr>
                </a:solidFill>
              </a:rPr>
            </a:br>
            <a:r>
              <a:rPr lang="en-GB" sz="2000" dirty="0" smtClean="0">
                <a:solidFill>
                  <a:srgbClr val="00B0F0"/>
                </a:solidFill>
              </a:rPr>
              <a:t>Email entries to:</a:t>
            </a:r>
            <a:br>
              <a:rPr lang="en-GB" sz="2000" dirty="0" smtClean="0">
                <a:solidFill>
                  <a:srgbClr val="00B0F0"/>
                </a:solidFill>
              </a:rPr>
            </a:br>
            <a:r>
              <a:rPr lang="en-GB" sz="2000" dirty="0" smtClean="0">
                <a:solidFill>
                  <a:srgbClr val="00B0F0"/>
                </a:solidFill>
              </a:rPr>
              <a:t>lbird@emmanuel.nottingham.sch.uk</a:t>
            </a:r>
            <a:r>
              <a:rPr lang="en-GB" sz="2000" dirty="0">
                <a:solidFill>
                  <a:srgbClr val="00B0F0"/>
                </a:solidFill>
              </a:rPr>
              <a:t/>
            </a:r>
            <a:br>
              <a:rPr lang="en-GB" sz="2000" dirty="0">
                <a:solidFill>
                  <a:srgbClr val="00B0F0"/>
                </a:solidFill>
              </a:rPr>
            </a:br>
            <a:r>
              <a:rPr lang="en-GB" sz="2000" dirty="0" smtClean="0">
                <a:solidFill>
                  <a:srgbClr val="00B0F0"/>
                </a:solidFill>
              </a:rPr>
              <a:t>Please specify your name and year group in the response and whether you are happy to</a:t>
            </a:r>
            <a:r>
              <a:rPr lang="en-GB" sz="2000" dirty="0">
                <a:solidFill>
                  <a:srgbClr val="00B0F0"/>
                </a:solidFill>
              </a:rPr>
              <a:t> </a:t>
            </a:r>
            <a:r>
              <a:rPr lang="en-GB" sz="2000" dirty="0" smtClean="0">
                <a:solidFill>
                  <a:srgbClr val="00B0F0"/>
                </a:solidFill>
              </a:rPr>
              <a:t>have your photo </a:t>
            </a:r>
            <a:r>
              <a:rPr lang="en-GB" sz="2000" dirty="0" smtClean="0">
                <a:solidFill>
                  <a:srgbClr val="00B0F0"/>
                </a:solidFill>
              </a:rPr>
              <a:t>and name shared. (</a:t>
            </a:r>
            <a:r>
              <a:rPr lang="en-GB" sz="2000" dirty="0" smtClean="0">
                <a:solidFill>
                  <a:srgbClr val="00B0F0"/>
                </a:solidFill>
              </a:rPr>
              <a:t>The </a:t>
            </a:r>
            <a:r>
              <a:rPr lang="en-GB" sz="2000" dirty="0" smtClean="0">
                <a:solidFill>
                  <a:srgbClr val="00B0F0"/>
                </a:solidFill>
              </a:rPr>
              <a:t>winners will </a:t>
            </a:r>
            <a:r>
              <a:rPr lang="en-GB" sz="2000" dirty="0" smtClean="0">
                <a:solidFill>
                  <a:srgbClr val="00B0F0"/>
                </a:solidFill>
              </a:rPr>
              <a:t>be shared on the </a:t>
            </a:r>
            <a:r>
              <a:rPr lang="en-GB" sz="2000" dirty="0" smtClean="0">
                <a:solidFill>
                  <a:srgbClr val="00B0F0"/>
                </a:solidFill>
              </a:rPr>
              <a:t>school’s </a:t>
            </a:r>
            <a:r>
              <a:rPr lang="en-GB" sz="2000" dirty="0">
                <a:solidFill>
                  <a:srgbClr val="00B0F0"/>
                </a:solidFill>
              </a:rPr>
              <a:t>T</a:t>
            </a:r>
            <a:r>
              <a:rPr lang="en-GB" sz="2000" dirty="0" smtClean="0">
                <a:solidFill>
                  <a:srgbClr val="00B0F0"/>
                </a:solidFill>
              </a:rPr>
              <a:t>witter </a:t>
            </a:r>
            <a:r>
              <a:rPr lang="en-GB" sz="2000" dirty="0" smtClean="0">
                <a:solidFill>
                  <a:srgbClr val="00B0F0"/>
                </a:solidFill>
              </a:rPr>
              <a:t>and </a:t>
            </a:r>
            <a:r>
              <a:rPr lang="en-GB" sz="2000" dirty="0" smtClean="0">
                <a:solidFill>
                  <a:srgbClr val="00B0F0"/>
                </a:solidFill>
              </a:rPr>
              <a:t>Instagram accounts</a:t>
            </a:r>
            <a:r>
              <a:rPr lang="en-GB" sz="2000" dirty="0" smtClean="0">
                <a:solidFill>
                  <a:srgbClr val="00B0F0"/>
                </a:solidFill>
              </a:rPr>
              <a:t>.)</a:t>
            </a:r>
            <a:br>
              <a:rPr lang="en-GB" sz="2000" dirty="0" smtClean="0">
                <a:solidFill>
                  <a:srgbClr val="00B0F0"/>
                </a:solidFill>
              </a:rPr>
            </a:br>
            <a:r>
              <a:rPr lang="en-GB" sz="2000" dirty="0" smtClean="0">
                <a:solidFill>
                  <a:srgbClr val="00B0F0"/>
                </a:solidFill>
              </a:rPr>
              <a:t>There will be one winner per year group announced Friday 26</a:t>
            </a:r>
            <a:r>
              <a:rPr lang="en-GB" sz="2000" baseline="30000" dirty="0" smtClean="0">
                <a:solidFill>
                  <a:srgbClr val="00B0F0"/>
                </a:solidFill>
              </a:rPr>
              <a:t>th</a:t>
            </a:r>
            <a:r>
              <a:rPr lang="en-GB" sz="2000" dirty="0" smtClean="0">
                <a:solidFill>
                  <a:srgbClr val="00B0F0"/>
                </a:solidFill>
              </a:rPr>
              <a:t> February. </a:t>
            </a:r>
            <a:r>
              <a:rPr lang="en-GB" sz="2000" dirty="0">
                <a:solidFill>
                  <a:schemeClr val="bg2">
                    <a:lumMod val="25000"/>
                  </a:schemeClr>
                </a:solidFill>
              </a:rPr>
              <a:t/>
            </a:r>
            <a:br>
              <a:rPr lang="en-GB" sz="2000" dirty="0">
                <a:solidFill>
                  <a:schemeClr val="bg2">
                    <a:lumMod val="25000"/>
                  </a:schemeClr>
                </a:solidFill>
              </a:rPr>
            </a:br>
            <a:endParaRPr lang="en-GB" sz="2000" dirty="0"/>
          </a:p>
        </p:txBody>
      </p:sp>
      <p:pic>
        <p:nvPicPr>
          <p:cNvPr id="6" name="Picture 5"/>
          <p:cNvPicPr>
            <a:picLocks noChangeAspect="1"/>
          </p:cNvPicPr>
          <p:nvPr/>
        </p:nvPicPr>
        <p:blipFill>
          <a:blip r:embed="rId2"/>
          <a:stretch>
            <a:fillRect/>
          </a:stretch>
        </p:blipFill>
        <p:spPr>
          <a:xfrm>
            <a:off x="8587278" y="598714"/>
            <a:ext cx="3415311" cy="2536371"/>
          </a:xfrm>
          <a:prstGeom prst="rect">
            <a:avLst/>
          </a:prstGeom>
        </p:spPr>
      </p:pic>
      <p:pic>
        <p:nvPicPr>
          <p:cNvPr id="7" name="Picture 6"/>
          <p:cNvPicPr>
            <a:picLocks noChangeAspect="1"/>
          </p:cNvPicPr>
          <p:nvPr/>
        </p:nvPicPr>
        <p:blipFill>
          <a:blip r:embed="rId3"/>
          <a:stretch>
            <a:fillRect/>
          </a:stretch>
        </p:blipFill>
        <p:spPr>
          <a:xfrm>
            <a:off x="6383792" y="2138446"/>
            <a:ext cx="2001229" cy="1555595"/>
          </a:xfrm>
          <a:prstGeom prst="rect">
            <a:avLst/>
          </a:prstGeom>
        </p:spPr>
      </p:pic>
      <p:pic>
        <p:nvPicPr>
          <p:cNvPr id="8" name="Picture 7"/>
          <p:cNvPicPr>
            <a:picLocks noChangeAspect="1"/>
          </p:cNvPicPr>
          <p:nvPr/>
        </p:nvPicPr>
        <p:blipFill>
          <a:blip r:embed="rId4"/>
          <a:stretch>
            <a:fillRect/>
          </a:stretch>
        </p:blipFill>
        <p:spPr>
          <a:xfrm>
            <a:off x="5913914" y="83121"/>
            <a:ext cx="2471107" cy="1923816"/>
          </a:xfrm>
          <a:prstGeom prst="rect">
            <a:avLst/>
          </a:prstGeom>
        </p:spPr>
      </p:pic>
      <p:pic>
        <p:nvPicPr>
          <p:cNvPr id="1026" name="Picture 2" descr="https://attachments.office.net/owa/NBuxton%40anthonygell.co.uk/service.svc/s/GetAttachmentThumbnail?id=AAMkADRjYzg5MWVjLTYzYzMtNDEzNC04OGFlLTkwOWRkNjI3MjY1NABGAAAAAAC7s0VUeatDTrd27LlXyGOLBwCl2sjMHm1DSbinjIPfvzFSAAAAAAEMAACl2sjMHm1DSbinjIPfvzFSAAIGN00VAAABEgAQAPFdvWAXvP1IogOqGX43y6U%3D&amp;thumbnailType=2&amp;token=eyJhbGciOiJSUzI1NiIsImtpZCI6IjMwODE3OUNFNUY0QjUyRTc4QjJEQjg5NjZCQUY0RUNDMzcyN0FFRUUiLCJ0eXAiOiJKV1QiLCJ4NXQiOiJNSUY1emw5TFV1ZUxMYmlXYTY5T3pEY25ydTQifQ.eyJvcmlnaW4iOiJodHRwczovL291dGxvb2sub2ZmaWNlLmNvbSIsInVjIjoiOTUxNDIxYzYyYzVhNDJmMDk0NWMwYWRkZjRjMGU0NzkiLCJ2ZXIiOiJFeGNoYW5nZS5DYWxsYmFjay5WMSIsImFwcGN0eHNlbmRlciI6Ik93YURvd25sb2FkQDQ1Y2VjMWVjLWRmNTktNDY5NC1iZWNmLWE4OThjMTZmMmEwNCIsImlzc3JpbmciOiJXVyIsImFwcGN0eCI6IntcIm1zZXhjaHByb3RcIjpcIm93YVwiLFwicHVpZFwiOlwiMTE1MzgzNjI5NjkyNDE0NDI3OVwiLFwic2NvcGVcIjpcIk93YURvd25sb2FkXCIsXCJvaWRcIjpcImMyOTkyYzBhLTMxMTQtNDIwMS1hNGY2LWY4ZWM4NjRkZjlhOVwiLFwicHJpbWFyeXNpZFwiOlwiUy0xLTUtMjEtMTM3NjU3MDY2Mi0zNTY1MjMyNzE2LTExODc2MTgxOTctNTQ0Njg3MFwifSIsIm5iZiI6MTYxMjI3MDAxMywiZXhwIjoxNjEyMjcwNjEzLCJpc3MiOiIwMDAwMDAwMi0wMDAwLTBmZjEtY2UwMC0wMDAwMDAwMDAwMDBANDVjZWMxZWMtZGY1OS00Njk0LWJlY2YtYTg5OGMxNmYyYTA0IiwiYXVkIjoiMDAwMDAwMDItMDAwMC0wZmYxLWNlMDAtMDAwMDAwMDAwMDAwL2F0dGFjaG1lbnRzLm9mZmljZS5uZXRANDVjZWMxZWMtZGY1OS00Njk0LWJlY2YtYTg5OGMxNmYyYTA0IiwiaGFwcCI6Im93YSJ9.MIzAv0NSZUmYdViI2n4oH9bRKu2g6f-55WnSp3tfRKTlwtk5kKySum0WOQllEppillH5O6h8uEMj6_COtkVZrcHOmQqP9ufrM8S2g0joT35mXRihc5OM_AoSVQyN0UJ9yss0iKgXN1ldABCDOKV8FhKjGSxCrmgAzQ3BS8c8yL0_oxNkvLx-nNt2nWD825Qra_Q_pGoJRNfe3f7rY-GQN_vBTF7_jqwDFhXDv_AEBnN7wDU_HCTe9moUvwzzTKR1FWeYIzUk3mEldlirPf4zOQLtgymW3N-YAPruZS-iG5kqQEUlHSj6ZSBeMZxeCk3V_IJ3x9IcHpj6fyU6XJn5dA&amp;X-OWA-CANARY=iONapZ2fs0izqV6D3xInpMDWUaR4x9gY_ErdiYxYOl7l3Mznqnr9d4c9aT34zCX_jS5e2mh0qnA.&amp;owa=outlook.office.com&amp;scriptVer=20210125001.08&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277" y="3825551"/>
            <a:ext cx="2846329" cy="2846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NBuxton%40anthonygell.co.uk/service.svc/s/GetAttachmentThumbnail?id=AAMkADRjYzg5MWVjLTYzYzMtNDEzNC04OGFlLTkwOWRkNjI3MjY1NABGAAAAAAC7s0VUeatDTrd27LlXyGOLBwCl2sjMHm1DSbinjIPfvzFSAAAAAAEMAACl2sjMHm1DSbinjIPfvzFSAAIGN00VAAABEgAQALDZeYdLCMxMvWewarhghDo%3D&amp;thumbnailType=2&amp;token=eyJhbGciOiJSUzI1NiIsImtpZCI6IjMwODE3OUNFNUY0QjUyRTc4QjJEQjg5NjZCQUY0RUNDMzcyN0FFRUUiLCJ0eXAiOiJKV1QiLCJ4NXQiOiJNSUY1emw5TFV1ZUxMYmlXYTY5T3pEY25ydTQifQ.eyJvcmlnaW4iOiJodHRwczovL291dGxvb2sub2ZmaWNlLmNvbSIsInVjIjoiOTUxNDIxYzYyYzVhNDJmMDk0NWMwYWRkZjRjMGU0NzkiLCJ2ZXIiOiJFeGNoYW5nZS5DYWxsYmFjay5WMSIsImFwcGN0eHNlbmRlciI6Ik93YURvd25sb2FkQDQ1Y2VjMWVjLWRmNTktNDY5NC1iZWNmLWE4OThjMTZmMmEwNCIsImlzc3JpbmciOiJXVyIsImFwcGN0eCI6IntcIm1zZXhjaHByb3RcIjpcIm93YVwiLFwicHVpZFwiOlwiMTE1MzgzNjI5NjkyNDE0NDI3OVwiLFwic2NvcGVcIjpcIk93YURvd25sb2FkXCIsXCJvaWRcIjpcImMyOTkyYzBhLTMxMTQtNDIwMS1hNGY2LWY4ZWM4NjRkZjlhOVwiLFwicHJpbWFyeXNpZFwiOlwiUy0xLTUtMjEtMTM3NjU3MDY2Mi0zNTY1MjMyNzE2LTExODc2MTgxOTctNTQ0Njg3MFwifSIsIm5iZiI6MTYxMjI3MDAxMywiZXhwIjoxNjEyMjcwNjEzLCJpc3MiOiIwMDAwMDAwMi0wMDAwLTBmZjEtY2UwMC0wMDAwMDAwMDAwMDBANDVjZWMxZWMtZGY1OS00Njk0LWJlY2YtYTg5OGMxNmYyYTA0IiwiYXVkIjoiMDAwMDAwMDItMDAwMC0wZmYxLWNlMDAtMDAwMDAwMDAwMDAwL2F0dGFjaG1lbnRzLm9mZmljZS5uZXRANDVjZWMxZWMtZGY1OS00Njk0LWJlY2YtYTg5OGMxNmYyYTA0IiwiaGFwcCI6Im93YSJ9.MIzAv0NSZUmYdViI2n4oH9bRKu2g6f-55WnSp3tfRKTlwtk5kKySum0WOQllEppillH5O6h8uEMj6_COtkVZrcHOmQqP9ufrM8S2g0joT35mXRihc5OM_AoSVQyN0UJ9yss0iKgXN1ldABCDOKV8FhKjGSxCrmgAzQ3BS8c8yL0_oxNkvLx-nNt2nWD825Qra_Q_pGoJRNfe3f7rY-GQN_vBTF7_jqwDFhXDv_AEBnN7wDU_HCTe9moUvwzzTKR1FWeYIzUk3mEldlirPf4zOQLtgymW3N-YAPruZS-iG5kqQEUlHSj6ZSBeMZxeCk3V_IJ3x9IcHpj6fyU6XJn5dA&amp;X-OWA-CANARY=WNLZ3PqcSkuvNmrihC7buVDSU6R4x9gYY9SHLBPoJbFFWe7jEioQ5GSI5xCFgd6JZ6BHeuwwS6s.&amp;owa=outlook.office.com&amp;scriptVer=20210125001.08&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9503" y="3428999"/>
            <a:ext cx="2373086" cy="3157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629" y="4414982"/>
            <a:ext cx="6074228" cy="2256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669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ttachments.office.net/owa/NBuxton%40anthonygell.co.uk/service.svc/s/GetAttachmentThumbnail?id=AAMkADRjYzg5MWVjLTYzYzMtNDEzNC04OGFlLTkwOWRkNjI3MjY1NABGAAAAAAC7s0VUeatDTrd27LlXyGOLBwCl2sjMHm1DSbinjIPfvzFSAAAAAAEMAACl2sjMHm1DSbinjIPfvzFSAAH%2FrVvwAAABEgAQAHMLpb9n%2F0JOvl8SSoVyrnQ%3D&amp;thumbnailType=2&amp;token=eyJhbGciOiJSUzI1NiIsImtpZCI6IjMwODE3OUNFNUY0QjUyRTc4QjJEQjg5NjZCQUY0RUNDMzcyN0FFRUUiLCJ0eXAiOiJKV1QiLCJ4NXQiOiJNSUY1emw5TFV1ZUxMYmlXYTY5T3pEY25ydTQifQ.eyJvcmlnaW4iOiJodHRwczovL291dGxvb2sub2ZmaWNlLmNvbSIsInVjIjoiZGI1YzJlMDcyNmU4NGY2N2FlNTNhOTQ5ZjE1MDY5OGQiLCJ2ZXIiOiJFeGNoYW5nZS5DYWxsYmFjay5WMSIsImFwcGN0eHNlbmRlciI6Ik93YURvd25sb2FkQDQ1Y2VjMWVjLWRmNTktNDY5NC1iZWNmLWE4OThjMTZmMmEwNCIsImlzc3JpbmciOiJXVyIsImFwcGN0eCI6IntcIm1zZXhjaHByb3RcIjpcIm93YVwiLFwicHVpZFwiOlwiMTE1MzgzNjI5NjkyNDE0NDI3OVwiLFwic2NvcGVcIjpcIk93YURvd25sb2FkXCIsXCJvaWRcIjpcImMyOTkyYzBhLTMxMTQtNDIwMS1hNGY2LWY4ZWM4NjRkZjlhOVwiLFwicHJpbWFyeXNpZFwiOlwiUy0xLTUtMjEtMTM3NjU3MDY2Mi0zNTY1MjMyNzE2LTExODc2MTgxOTctNTQ0Njg3MFwifSIsIm5iZiI6MTYxMTIyNDUyNCwiZXhwIjoxNjExMjI1MTI0LCJpc3MiOiIwMDAwMDAwMi0wMDAwLTBmZjEtY2UwMC0wMDAwMDAwMDAwMDBANDVjZWMxZWMtZGY1OS00Njk0LWJlY2YtYTg5OGMxNmYyYTA0IiwiYXVkIjoiMDAwMDAwMDItMDAwMC0wZmYxLWNlMDAtMDAwMDAwMDAwMDAwL2F0dGFjaG1lbnRzLm9mZmljZS5uZXRANDVjZWMxZWMtZGY1OS00Njk0LWJlY2YtYTg5OGMxNmYyYTA0IiwiaGFwcCI6Im93YSJ9.ZQje1g4I7pAxWfRp3iMekcHtLTO6Wadgfv8EZ9Z7WSfJ1Wv2I2Y9oZ1wdMKVSkL1uT2zLa-ksJ9hzHPiRcw2E2xoNhXDm8iuJiLl-4haeX0vS7beOVgN4cdP74trP-xW_q42HtlmCKGuA5X194uPk755XHbpKKr2JR_HrLnqW_1M_F2mKbb9sbPZviWiHmu-6dJvz1I0LoYCoRSr5yV9Ggc1whtpxjl-rHySsucqx-cxAsElswGxUdFjPCJlVKyQhIlwbQEEHmYF-15dqaZbYqLsuznm7kkZcegrvFPaouHTC9610F6RkaFFcJbiLe6NaaY9dj7h2Bv_XV-FnCG-Yw&amp;X-OWA-CANARY=_Y8lwdpRl0qF_ZdhViEnFFCbImr2vdgYnVQztnLQTUXJyMd4_9IN-bexFlZc2Gou6jsKW5tu-oI.&amp;owa=outlook.office.com&amp;scriptVer=20210103002.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19" y="0"/>
            <a:ext cx="4785514" cy="697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7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is Pancake day? </a:t>
            </a:r>
            <a:r>
              <a:rPr lang="en-GB" dirty="0"/>
              <a:t> Tuesday, February 16.</a:t>
            </a:r>
            <a:r>
              <a:rPr lang="en-GB" dirty="0" smtClean="0"/>
              <a:t/>
            </a:r>
            <a:br>
              <a:rPr lang="en-GB" dirty="0" smtClean="0"/>
            </a:br>
            <a:r>
              <a:rPr lang="en-GB" dirty="0" smtClean="0"/>
              <a:t>What is pancake day? </a:t>
            </a:r>
            <a:endParaRPr lang="en-GB" dirty="0"/>
          </a:p>
        </p:txBody>
      </p:sp>
      <p:sp>
        <p:nvSpPr>
          <p:cNvPr id="3" name="Content Placeholder 2"/>
          <p:cNvSpPr>
            <a:spLocks noGrp="1"/>
          </p:cNvSpPr>
          <p:nvPr>
            <p:ph idx="1"/>
          </p:nvPr>
        </p:nvSpPr>
        <p:spPr>
          <a:xfrm>
            <a:off x="677334" y="1930400"/>
            <a:ext cx="8596668" cy="4680648"/>
          </a:xfrm>
        </p:spPr>
        <p:txBody>
          <a:bodyPr/>
          <a:lstStyle/>
          <a:p>
            <a:pPr fontAlgn="base"/>
            <a:r>
              <a:rPr lang="en-GB" dirty="0"/>
              <a:t>Shrove Tuesday is the Christian Holy Day that occurs just before Ash Wednesday which marks the first day of Lent - the, traditionally, 40 days of penitence before Easter.</a:t>
            </a:r>
          </a:p>
          <a:p>
            <a:pPr fontAlgn="base"/>
            <a:r>
              <a:rPr lang="en-GB" dirty="0"/>
              <a:t>To prepare for Lent, on Shrove Tuesday, many Christians participate in confession to be absolved from their sins, and take the day to feast before their Lenten fast</a:t>
            </a:r>
            <a:r>
              <a:rPr lang="en-GB" dirty="0" smtClean="0"/>
              <a:t>.</a:t>
            </a:r>
          </a:p>
          <a:p>
            <a:pPr fontAlgn="base"/>
            <a:r>
              <a:rPr lang="en-GB" dirty="0"/>
              <a:t>Shrove Tuesday was the last day Christians had to use up their fresh produce like eggs and fats - and pancakes were the ideal recipe to up all of these ingredients that would otherwise spoil.</a:t>
            </a:r>
          </a:p>
        </p:txBody>
      </p:sp>
      <p:pic>
        <p:nvPicPr>
          <p:cNvPr id="2052" name="Picture 4" descr="Image result for largest pancake stack"/>
          <p:cNvPicPr>
            <a:picLocks noChangeAspect="1" noChangeArrowheads="1"/>
          </p:cNvPicPr>
          <p:nvPr/>
        </p:nvPicPr>
        <p:blipFill rotWithShape="1">
          <a:blip r:embed="rId2">
            <a:extLst>
              <a:ext uri="{28A0092B-C50C-407E-A947-70E740481C1C}">
                <a14:useLocalDpi xmlns:a14="http://schemas.microsoft.com/office/drawing/2010/main" val="0"/>
              </a:ext>
            </a:extLst>
          </a:blip>
          <a:srcRect l="32423" r="31577"/>
          <a:stretch/>
        </p:blipFill>
        <p:spPr bwMode="auto">
          <a:xfrm>
            <a:off x="9274002" y="2786741"/>
            <a:ext cx="2788748" cy="397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10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30C44C-A8F0-4808-9B66-8AC8B7B4DB80}"/>
              </a:ext>
            </a:extLst>
          </p:cNvPr>
          <p:cNvSpPr>
            <a:spLocks noChangeArrowheads="1"/>
          </p:cNvSpPr>
          <p:nvPr/>
        </p:nvSpPr>
        <p:spPr bwMode="auto">
          <a:xfrm>
            <a:off x="1592855" y="3865432"/>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eaLnBrk="0" fontAlgn="base" hangingPunct="0">
              <a:spcBef>
                <a:spcPct val="0"/>
              </a:spcBef>
              <a:spcAft>
                <a:spcPct val="0"/>
              </a:spcAft>
            </a:pPr>
            <a:endParaRPr lang="en-US" altLang="en-US" sz="9900" dirty="0">
              <a:solidFill>
                <a:srgbClr val="000000"/>
              </a:solidFill>
              <a:latin typeface="Microsoft JhengHei" panose="020B0604030504040204" pitchFamily="34" charset="-120"/>
              <a:ea typeface="Microsoft JhengHei" panose="020B0604030504040204" pitchFamily="34" charset="-120"/>
            </a:endParaRPr>
          </a:p>
        </p:txBody>
      </p:sp>
      <p:sp>
        <p:nvSpPr>
          <p:cNvPr id="3" name="Rectangle 1">
            <a:extLst>
              <a:ext uri="{FF2B5EF4-FFF2-40B4-BE49-F238E27FC236}">
                <a16:creationId xmlns:a16="http://schemas.microsoft.com/office/drawing/2014/main" id="{3CA027CF-7BC0-464D-8AD5-20E2FD10F011}"/>
              </a:ext>
            </a:extLst>
          </p:cNvPr>
          <p:cNvSpPr>
            <a:spLocks noChangeArrowheads="1"/>
          </p:cNvSpPr>
          <p:nvPr/>
        </p:nvSpPr>
        <p:spPr bwMode="auto">
          <a:xfrm>
            <a:off x="228600" y="549995"/>
            <a:ext cx="96012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spcBef>
                <a:spcPct val="0"/>
              </a:spcBef>
              <a:spcAft>
                <a:spcPct val="0"/>
              </a:spcAft>
            </a:pPr>
            <a:r>
              <a:rPr lang="en-US" altLang="en-US" sz="2400" dirty="0"/>
              <a:t/>
            </a:r>
            <a:br>
              <a:rPr lang="en-US" altLang="en-US" sz="2400" dirty="0"/>
            </a:br>
            <a:endParaRPr lang="en-US" altLang="en-US" sz="2400" dirty="0"/>
          </a:p>
          <a:p>
            <a:pPr eaLnBrk="0" fontAlgn="base" hangingPunct="0">
              <a:spcBef>
                <a:spcPct val="0"/>
              </a:spcBef>
              <a:spcAft>
                <a:spcPct val="0"/>
              </a:spcAft>
            </a:pPr>
            <a:endParaRPr lang="en-US" altLang="en-US" sz="15200" dirty="0">
              <a:solidFill>
                <a:srgbClr val="000000"/>
              </a:solidFill>
              <a:cs typeface="Calibri" panose="020F0502020204030204" pitchFamily="34" charset="0"/>
            </a:endParaRPr>
          </a:p>
          <a:p>
            <a:pPr eaLnBrk="0" fontAlgn="base" hangingPunct="0">
              <a:spcBef>
                <a:spcPct val="0"/>
              </a:spcBef>
              <a:spcAft>
                <a:spcPct val="0"/>
              </a:spcAft>
            </a:pPr>
            <a:r>
              <a:rPr lang="en-US" altLang="en-US" sz="1600" b="1" u="sng" dirty="0">
                <a:solidFill>
                  <a:srgbClr val="000000"/>
                </a:solidFill>
                <a:cs typeface="Calibri" panose="020F0502020204030204" pitchFamily="34" charset="0"/>
              </a:rPr>
              <a:t>METHOD:</a:t>
            </a:r>
            <a:endParaRPr lang="en-US" altLang="en-US" sz="800" dirty="0">
              <a:cs typeface="Calibri" panose="020F0502020204030204" pitchFamily="34" charset="0"/>
            </a:endParaRPr>
          </a:p>
          <a:p>
            <a:pPr marL="342900" indent="-342900" eaLnBrk="0" fontAlgn="base" hangingPunct="0">
              <a:spcBef>
                <a:spcPct val="0"/>
              </a:spcBef>
              <a:spcAft>
                <a:spcPct val="0"/>
              </a:spcAft>
              <a:buFont typeface="+mj-lt"/>
              <a:buAutoNum type="arabicPeriod"/>
            </a:pPr>
            <a:r>
              <a:rPr lang="en-US" altLang="en-US" sz="1600" dirty="0" smtClean="0">
                <a:solidFill>
                  <a:srgbClr val="000000"/>
                </a:solidFill>
                <a:cs typeface="Calibri" panose="020F0502020204030204" pitchFamily="34" charset="0"/>
              </a:rPr>
              <a:t> Sieve your flour into a mixing bowl</a:t>
            </a:r>
            <a:r>
              <a:rPr lang="en-US" altLang="en-US" sz="1600" dirty="0">
                <a:solidFill>
                  <a:srgbClr val="000000"/>
                </a:solidFill>
                <a:cs typeface="Calibri" panose="020F0502020204030204" pitchFamily="34" charset="0"/>
              </a:rPr>
              <a:t>.</a:t>
            </a:r>
          </a:p>
          <a:p>
            <a:pPr marL="342900" indent="-342900" eaLnBrk="0" fontAlgn="base" hangingPunct="0">
              <a:spcBef>
                <a:spcPct val="0"/>
              </a:spcBef>
              <a:spcAft>
                <a:spcPct val="0"/>
              </a:spcAft>
              <a:buFont typeface="+mj-lt"/>
              <a:buAutoNum type="arabicPeriod"/>
            </a:pPr>
            <a:r>
              <a:rPr lang="en-US" altLang="en-US" sz="1600" dirty="0">
                <a:solidFill>
                  <a:srgbClr val="000000"/>
                </a:solidFill>
                <a:cs typeface="Calibri" panose="020F0502020204030204" pitchFamily="34" charset="0"/>
              </a:rPr>
              <a:t>Crack eggs </a:t>
            </a:r>
            <a:r>
              <a:rPr lang="en-US" altLang="en-US" sz="1600" dirty="0" smtClean="0">
                <a:solidFill>
                  <a:srgbClr val="000000"/>
                </a:solidFill>
                <a:cs typeface="Calibri" panose="020F0502020204030204" pitchFamily="34" charset="0"/>
              </a:rPr>
              <a:t>into a mug/jug and add to your flour. Use a whisk to make a thick </a:t>
            </a:r>
            <a:r>
              <a:rPr lang="en-US" altLang="en-US" sz="1600" dirty="0">
                <a:solidFill>
                  <a:srgbClr val="000000"/>
                </a:solidFill>
                <a:cs typeface="Calibri" panose="020F0502020204030204" pitchFamily="34" charset="0"/>
              </a:rPr>
              <a:t>paste.</a:t>
            </a:r>
          </a:p>
          <a:p>
            <a:pPr marL="342900" indent="-342900" eaLnBrk="0" fontAlgn="base" hangingPunct="0">
              <a:spcBef>
                <a:spcPct val="0"/>
              </a:spcBef>
              <a:spcAft>
                <a:spcPct val="0"/>
              </a:spcAft>
              <a:buFont typeface="+mj-lt"/>
              <a:buAutoNum type="arabicPeriod"/>
            </a:pPr>
            <a:r>
              <a:rPr lang="en-US" altLang="en-US" sz="1600" dirty="0">
                <a:solidFill>
                  <a:srgbClr val="000000"/>
                </a:solidFill>
                <a:cs typeface="Calibri" panose="020F0502020204030204" pitchFamily="34" charset="0"/>
              </a:rPr>
              <a:t>Now pour in milk </a:t>
            </a:r>
            <a:r>
              <a:rPr lang="en-US" altLang="en-US" sz="1600" dirty="0" smtClean="0">
                <a:solidFill>
                  <a:srgbClr val="000000"/>
                </a:solidFill>
                <a:cs typeface="Calibri" panose="020F0502020204030204" pitchFamily="34" charset="0"/>
              </a:rPr>
              <a:t>a little at a time and whisk </a:t>
            </a:r>
            <a:r>
              <a:rPr lang="en-US" altLang="en-US" sz="1600" dirty="0">
                <a:solidFill>
                  <a:srgbClr val="000000"/>
                </a:solidFill>
                <a:cs typeface="Calibri" panose="020F0502020204030204" pitchFamily="34" charset="0"/>
              </a:rPr>
              <a:t>– </a:t>
            </a:r>
            <a:r>
              <a:rPr lang="en-US" altLang="en-US" sz="1600" dirty="0" smtClean="0">
                <a:solidFill>
                  <a:srgbClr val="000000"/>
                </a:solidFill>
                <a:cs typeface="Calibri" panose="020F0502020204030204" pitchFamily="34" charset="0"/>
              </a:rPr>
              <a:t>this will be around the consistency of single cream.</a:t>
            </a:r>
            <a:endParaRPr lang="en-US" altLang="en-US" sz="1600" dirty="0">
              <a:solidFill>
                <a:srgbClr val="000000"/>
              </a:solidFill>
              <a:cs typeface="Calibri" panose="020F0502020204030204" pitchFamily="34" charset="0"/>
            </a:endParaRPr>
          </a:p>
          <a:p>
            <a:pPr marL="342900" indent="-342900" eaLnBrk="0" fontAlgn="base" hangingPunct="0">
              <a:spcBef>
                <a:spcPct val="0"/>
              </a:spcBef>
              <a:spcAft>
                <a:spcPct val="0"/>
              </a:spcAft>
              <a:buFont typeface="+mj-lt"/>
              <a:buAutoNum type="arabicPeriod"/>
            </a:pPr>
            <a:r>
              <a:rPr lang="en-US" altLang="en-US" sz="1600" dirty="0">
                <a:solidFill>
                  <a:srgbClr val="000000"/>
                </a:solidFill>
                <a:cs typeface="Calibri" panose="020F0502020204030204" pitchFamily="34" charset="0"/>
              </a:rPr>
              <a:t> </a:t>
            </a:r>
            <a:r>
              <a:rPr lang="en-US" altLang="en-US" sz="1600" dirty="0" smtClean="0">
                <a:solidFill>
                  <a:srgbClr val="000000"/>
                </a:solidFill>
                <a:cs typeface="Calibri" panose="020F0502020204030204" pitchFamily="34" charset="0"/>
              </a:rPr>
              <a:t>Use a non stick frying pan and put it on the hob. Add around 1 </a:t>
            </a:r>
            <a:r>
              <a:rPr lang="en-US" altLang="en-US" sz="1600" dirty="0">
                <a:solidFill>
                  <a:srgbClr val="000000"/>
                </a:solidFill>
                <a:cs typeface="Calibri" panose="020F0502020204030204" pitchFamily="34" charset="0"/>
              </a:rPr>
              <a:t>tsp </a:t>
            </a:r>
            <a:r>
              <a:rPr lang="en-US" altLang="en-US" sz="1600" dirty="0" smtClean="0">
                <a:solidFill>
                  <a:srgbClr val="000000"/>
                </a:solidFill>
                <a:cs typeface="Calibri" panose="020F0502020204030204" pitchFamily="34" charset="0"/>
              </a:rPr>
              <a:t>of oil. </a:t>
            </a:r>
          </a:p>
          <a:p>
            <a:pPr marL="342900" indent="-342900" eaLnBrk="0" fontAlgn="base" hangingPunct="0">
              <a:spcBef>
                <a:spcPct val="0"/>
              </a:spcBef>
              <a:spcAft>
                <a:spcPct val="0"/>
              </a:spcAft>
              <a:buFont typeface="+mj-lt"/>
              <a:buAutoNum type="arabicPeriod"/>
            </a:pPr>
            <a:r>
              <a:rPr lang="en-US" altLang="en-US" sz="1600" dirty="0" smtClean="0">
                <a:solidFill>
                  <a:srgbClr val="000000"/>
                </a:solidFill>
                <a:cs typeface="Calibri" panose="020F0502020204030204" pitchFamily="34" charset="0"/>
              </a:rPr>
              <a:t>Test the oil to see if it is hot enough by adding a drip of the batter. To tell it is done you should hear and see it sizzling.</a:t>
            </a:r>
          </a:p>
          <a:p>
            <a:pPr marL="342900" indent="-342900" eaLnBrk="0" fontAlgn="base" hangingPunct="0">
              <a:spcBef>
                <a:spcPct val="0"/>
              </a:spcBef>
              <a:spcAft>
                <a:spcPct val="0"/>
              </a:spcAft>
              <a:buFont typeface="+mj-lt"/>
              <a:buAutoNum type="arabicPeriod"/>
            </a:pPr>
            <a:r>
              <a:rPr lang="en-US" altLang="en-US" sz="1600" dirty="0" smtClean="0">
                <a:solidFill>
                  <a:srgbClr val="000000"/>
                </a:solidFill>
                <a:cs typeface="Calibri" panose="020F0502020204030204" pitchFamily="34" charset="0"/>
              </a:rPr>
              <a:t>Pour </a:t>
            </a:r>
            <a:r>
              <a:rPr lang="en-US" altLang="en-US" sz="1600" dirty="0">
                <a:solidFill>
                  <a:srgbClr val="000000"/>
                </a:solidFill>
                <a:cs typeface="Calibri" panose="020F0502020204030204" pitchFamily="34" charset="0"/>
              </a:rPr>
              <a:t>in enough mixture to </a:t>
            </a:r>
            <a:r>
              <a:rPr lang="en-US" altLang="en-US" sz="1600" dirty="0" smtClean="0">
                <a:solidFill>
                  <a:srgbClr val="000000"/>
                </a:solidFill>
                <a:cs typeface="Calibri" panose="020F0502020204030204" pitchFamily="34" charset="0"/>
              </a:rPr>
              <a:t>cover around </a:t>
            </a:r>
            <a:r>
              <a:rPr lang="en-US" altLang="en-US" sz="1600" dirty="0">
                <a:solidFill>
                  <a:srgbClr val="000000"/>
                </a:solidFill>
                <a:cs typeface="Calibri" panose="020F0502020204030204" pitchFamily="34" charset="0"/>
              </a:rPr>
              <a:t>half the </a:t>
            </a:r>
            <a:r>
              <a:rPr lang="en-US" altLang="en-US" sz="1600" dirty="0" smtClean="0">
                <a:solidFill>
                  <a:srgbClr val="000000"/>
                </a:solidFill>
                <a:cs typeface="Calibri" panose="020F0502020204030204" pitchFamily="34" charset="0"/>
              </a:rPr>
              <a:t>pan, </a:t>
            </a:r>
            <a:r>
              <a:rPr lang="en-US" altLang="en-US" sz="1600" dirty="0">
                <a:solidFill>
                  <a:srgbClr val="000000"/>
                </a:solidFill>
                <a:cs typeface="Calibri" panose="020F0502020204030204" pitchFamily="34" charset="0"/>
              </a:rPr>
              <a:t>then </a:t>
            </a:r>
            <a:r>
              <a:rPr lang="en-US" altLang="en-US" sz="1600" dirty="0" smtClean="0">
                <a:solidFill>
                  <a:srgbClr val="000000"/>
                </a:solidFill>
                <a:cs typeface="Calibri" panose="020F0502020204030204" pitchFamily="34" charset="0"/>
              </a:rPr>
              <a:t>tilt the frying </a:t>
            </a:r>
            <a:r>
              <a:rPr lang="en-US" altLang="en-US" sz="1600" dirty="0">
                <a:solidFill>
                  <a:srgbClr val="000000"/>
                </a:solidFill>
                <a:cs typeface="Calibri" panose="020F0502020204030204" pitchFamily="34" charset="0"/>
              </a:rPr>
              <a:t>pan so the </a:t>
            </a:r>
            <a:r>
              <a:rPr lang="en-US" altLang="en-US" sz="1600" dirty="0" smtClean="0">
                <a:solidFill>
                  <a:srgbClr val="000000"/>
                </a:solidFill>
                <a:cs typeface="Calibri" panose="020F0502020204030204" pitchFamily="34" charset="0"/>
              </a:rPr>
              <a:t>batter covers all of the base. This wants to be quite thin else you will have a stodgy pancake. </a:t>
            </a:r>
            <a:endParaRPr lang="en-US" altLang="en-US" sz="1600" dirty="0">
              <a:solidFill>
                <a:srgbClr val="000000"/>
              </a:solidFill>
              <a:cs typeface="Calibri" panose="020F0502020204030204" pitchFamily="34" charset="0"/>
            </a:endParaRPr>
          </a:p>
          <a:p>
            <a:pPr marL="342900" indent="-342900" eaLnBrk="0" fontAlgn="base" hangingPunct="0">
              <a:spcBef>
                <a:spcPct val="0"/>
              </a:spcBef>
              <a:spcAft>
                <a:spcPct val="0"/>
              </a:spcAft>
              <a:buFont typeface="+mj-lt"/>
              <a:buAutoNum type="arabicPeriod"/>
            </a:pPr>
            <a:r>
              <a:rPr lang="en-US" altLang="en-US" sz="1600" dirty="0">
                <a:solidFill>
                  <a:srgbClr val="000000"/>
                </a:solidFill>
                <a:cs typeface="Calibri" panose="020F0502020204030204" pitchFamily="34" charset="0"/>
              </a:rPr>
              <a:t>Allow to fry for </a:t>
            </a:r>
            <a:r>
              <a:rPr lang="en-US" altLang="en-US" sz="1600" dirty="0" smtClean="0">
                <a:solidFill>
                  <a:srgbClr val="000000"/>
                </a:solidFill>
                <a:cs typeface="Calibri" panose="020F0502020204030204" pitchFamily="34" charset="0"/>
              </a:rPr>
              <a:t>around a minute </a:t>
            </a:r>
            <a:r>
              <a:rPr lang="en-US" altLang="en-US" sz="1600" dirty="0">
                <a:solidFill>
                  <a:srgbClr val="000000"/>
                </a:solidFill>
                <a:cs typeface="Calibri" panose="020F0502020204030204" pitchFamily="34" charset="0"/>
              </a:rPr>
              <a:t>then turn over and fry the other </a:t>
            </a:r>
            <a:r>
              <a:rPr lang="en-US" altLang="en-US" sz="1600" dirty="0" smtClean="0">
                <a:solidFill>
                  <a:srgbClr val="000000"/>
                </a:solidFill>
                <a:cs typeface="Calibri" panose="020F0502020204030204" pitchFamily="34" charset="0"/>
              </a:rPr>
              <a:t>side.</a:t>
            </a:r>
          </a:p>
          <a:p>
            <a:pPr eaLnBrk="0" fontAlgn="base" hangingPunct="0">
              <a:spcBef>
                <a:spcPct val="0"/>
              </a:spcBef>
              <a:spcAft>
                <a:spcPct val="0"/>
              </a:spcAft>
              <a:buFontTx/>
              <a:buAutoNum type="arabicPeriod" startAt="11"/>
            </a:pPr>
            <a:endParaRPr lang="en-US" altLang="en-US" sz="1400" dirty="0">
              <a:solidFill>
                <a:srgbClr val="000000"/>
              </a:solidFill>
              <a:latin typeface="Lucida Sans" panose="020B0602030504020204" pitchFamily="34" charset="0"/>
              <a:cs typeface="Calibri" panose="020F0502020204030204" pitchFamily="34" charset="0"/>
            </a:endParaRPr>
          </a:p>
        </p:txBody>
      </p:sp>
      <p:sp>
        <p:nvSpPr>
          <p:cNvPr id="4" name="Rectangle 3"/>
          <p:cNvSpPr/>
          <p:nvPr/>
        </p:nvSpPr>
        <p:spPr>
          <a:xfrm>
            <a:off x="2796309" y="1275509"/>
            <a:ext cx="6096000" cy="1754326"/>
          </a:xfrm>
          <a:prstGeom prst="rect">
            <a:avLst/>
          </a:prstGeom>
        </p:spPr>
        <p:txBody>
          <a:bodyPr>
            <a:spAutoFit/>
          </a:bodyPr>
          <a:lstStyle/>
          <a:p>
            <a:pPr eaLnBrk="0" fontAlgn="base" hangingPunct="0">
              <a:spcBef>
                <a:spcPct val="0"/>
              </a:spcBef>
              <a:spcAft>
                <a:spcPct val="0"/>
              </a:spcAft>
            </a:pPr>
            <a:r>
              <a:rPr lang="en-US" altLang="en-US" b="1" u="sng" dirty="0">
                <a:solidFill>
                  <a:srgbClr val="000000"/>
                </a:solidFill>
              </a:rPr>
              <a:t>Ingredients </a:t>
            </a:r>
            <a:endParaRPr lang="en-US" altLang="en-US" sz="900" dirty="0" smtClean="0"/>
          </a:p>
          <a:p>
            <a:pPr eaLnBrk="0" fontAlgn="base" hangingPunct="0">
              <a:spcBef>
                <a:spcPct val="0"/>
              </a:spcBef>
              <a:spcAft>
                <a:spcPct val="0"/>
              </a:spcAft>
            </a:pPr>
            <a:r>
              <a:rPr lang="en-US" altLang="en-US" dirty="0">
                <a:solidFill>
                  <a:srgbClr val="000000"/>
                </a:solidFill>
              </a:rPr>
              <a:t>100g plain flour</a:t>
            </a:r>
            <a:endParaRPr lang="en-US" altLang="en-US" sz="900" dirty="0" smtClean="0"/>
          </a:p>
          <a:p>
            <a:pPr eaLnBrk="0" fontAlgn="base" hangingPunct="0">
              <a:spcBef>
                <a:spcPct val="0"/>
              </a:spcBef>
              <a:spcAft>
                <a:spcPct val="0"/>
              </a:spcAft>
            </a:pPr>
            <a:r>
              <a:rPr lang="en-US" altLang="en-US" dirty="0">
                <a:solidFill>
                  <a:srgbClr val="000000"/>
                </a:solidFill>
              </a:rPr>
              <a:t>2 large eggs</a:t>
            </a:r>
            <a:r>
              <a:rPr lang="en-US" altLang="en-US" sz="1200" dirty="0" smtClean="0">
                <a:solidFill>
                  <a:srgbClr val="000000"/>
                </a:solidFill>
                <a:cs typeface="Calibri" panose="020F0502020204030204" pitchFamily="34" charset="0"/>
              </a:rPr>
              <a:t>  </a:t>
            </a:r>
            <a:endParaRPr lang="en-US" altLang="en-US" sz="900" dirty="0" smtClean="0"/>
          </a:p>
          <a:p>
            <a:pPr eaLnBrk="0" fontAlgn="base" hangingPunct="0">
              <a:spcBef>
                <a:spcPct val="0"/>
              </a:spcBef>
              <a:spcAft>
                <a:spcPct val="0"/>
              </a:spcAft>
            </a:pPr>
            <a:r>
              <a:rPr lang="en-US" altLang="en-US" dirty="0">
                <a:solidFill>
                  <a:srgbClr val="000000"/>
                </a:solidFill>
                <a:cs typeface="Calibri" panose="020F0502020204030204" pitchFamily="34" charset="0"/>
              </a:rPr>
              <a:t>300ml </a:t>
            </a:r>
            <a:r>
              <a:rPr lang="en-US" altLang="en-US" dirty="0" smtClean="0">
                <a:solidFill>
                  <a:srgbClr val="000000"/>
                </a:solidFill>
                <a:cs typeface="Calibri" panose="020F0502020204030204" pitchFamily="34" charset="0"/>
              </a:rPr>
              <a:t>milk</a:t>
            </a:r>
          </a:p>
          <a:p>
            <a:pPr eaLnBrk="0" fontAlgn="base" hangingPunct="0">
              <a:spcBef>
                <a:spcPct val="0"/>
              </a:spcBef>
              <a:spcAft>
                <a:spcPct val="0"/>
              </a:spcAft>
            </a:pPr>
            <a:endParaRPr lang="en-US" altLang="en-US" dirty="0">
              <a:solidFill>
                <a:srgbClr val="000000"/>
              </a:solidFill>
              <a:cs typeface="Calibri" panose="020F0502020204030204" pitchFamily="34" charset="0"/>
            </a:endParaRPr>
          </a:p>
          <a:p>
            <a:pPr eaLnBrk="0" fontAlgn="base" hangingPunct="0">
              <a:spcBef>
                <a:spcPct val="0"/>
              </a:spcBef>
              <a:spcAft>
                <a:spcPct val="0"/>
              </a:spcAft>
            </a:pPr>
            <a:r>
              <a:rPr lang="en-US" altLang="en-US" dirty="0">
                <a:solidFill>
                  <a:srgbClr val="000000"/>
                </a:solidFill>
                <a:cs typeface="Calibri" panose="020F0502020204030204" pitchFamily="34" charset="0"/>
              </a:rPr>
              <a:t>Oil to cook your pancakes in.</a:t>
            </a:r>
          </a:p>
        </p:txBody>
      </p:sp>
      <p:pic>
        <p:nvPicPr>
          <p:cNvPr id="6" name="Picture 4" descr="https://attachments.office.net/owa/NBuxton%40anthonygell.co.uk/service.svc/s/GetAttachmentThumbnail?id=AAMkADRjYzg5MWVjLTYzYzMtNDEzNC04OGFlLTkwOWRkNjI3MjY1NABGAAAAAAC7s0VUeatDTrd27LlXyGOLBwCl2sjMHm1DSbinjIPfvzFSAAAAAAEMAACl2sjMHm1DSbinjIPfvzFSAAIGN00VAAABEgAQALDZeYdLCMxMvWewarhghDo%3D&amp;thumbnailType=2&amp;token=eyJhbGciOiJSUzI1NiIsImtpZCI6IjMwODE3OUNFNUY0QjUyRTc4QjJEQjg5NjZCQUY0RUNDMzcyN0FFRUUiLCJ0eXAiOiJKV1QiLCJ4NXQiOiJNSUY1emw5TFV1ZUxMYmlXYTY5T3pEY25ydTQifQ.eyJvcmlnaW4iOiJodHRwczovL291dGxvb2sub2ZmaWNlLmNvbSIsInVjIjoiOTUxNDIxYzYyYzVhNDJmMDk0NWMwYWRkZjRjMGU0NzkiLCJ2ZXIiOiJFeGNoYW5nZS5DYWxsYmFjay5WMSIsImFwcGN0eHNlbmRlciI6Ik93YURvd25sb2FkQDQ1Y2VjMWVjLWRmNTktNDY5NC1iZWNmLWE4OThjMTZmMmEwNCIsImlzc3JpbmciOiJXVyIsImFwcGN0eCI6IntcIm1zZXhjaHByb3RcIjpcIm93YVwiLFwicHVpZFwiOlwiMTE1MzgzNjI5NjkyNDE0NDI3OVwiLFwic2NvcGVcIjpcIk93YURvd25sb2FkXCIsXCJvaWRcIjpcImMyOTkyYzBhLTMxMTQtNDIwMS1hNGY2LWY4ZWM4NjRkZjlhOVwiLFwicHJpbWFyeXNpZFwiOlwiUy0xLTUtMjEtMTM3NjU3MDY2Mi0zNTY1MjMyNzE2LTExODc2MTgxOTctNTQ0Njg3MFwifSIsIm5iZiI6MTYxMjI3MDAxMywiZXhwIjoxNjEyMjcwNjEzLCJpc3MiOiIwMDAwMDAwMi0wMDAwLTBmZjEtY2UwMC0wMDAwMDAwMDAwMDBANDVjZWMxZWMtZGY1OS00Njk0LWJlY2YtYTg5OGMxNmYyYTA0IiwiYXVkIjoiMDAwMDAwMDItMDAwMC0wZmYxLWNlMDAtMDAwMDAwMDAwMDAwL2F0dGFjaG1lbnRzLm9mZmljZS5uZXRANDVjZWMxZWMtZGY1OS00Njk0LWJlY2YtYTg5OGMxNmYyYTA0IiwiaGFwcCI6Im93YSJ9.MIzAv0NSZUmYdViI2n4oH9bRKu2g6f-55WnSp3tfRKTlwtk5kKySum0WOQllEppillH5O6h8uEMj6_COtkVZrcHOmQqP9ufrM8S2g0joT35mXRihc5OM_AoSVQyN0UJ9yss0iKgXN1ldABCDOKV8FhKjGSxCrmgAzQ3BS8c8yL0_oxNkvLx-nNt2nWD825Qra_Q_pGoJRNfe3f7rY-GQN_vBTF7_jqwDFhXDv_AEBnN7wDU_HCTe9moUvwzzTKR1FWeYIzUk3mEldlirPf4zOQLtgymW3N-YAPruZS-iG5kqQEUlHSj6ZSBeMZxeCk3V_IJ3x9IcHpj6fyU6XJn5dA&amp;X-OWA-CANARY=WNLZ3PqcSkuvNmrihC7buVDSU6R4x9gYY9SHLBPoJbFFWe7jEioQ5GSI5xCFgd6JZ6BHeuwwS6s.&amp;owa=outlook.office.com&amp;scriptVer=20210125001.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225" y="426915"/>
            <a:ext cx="2783824" cy="330457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228600" y="347467"/>
            <a:ext cx="5847146" cy="687787"/>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smtClean="0"/>
              <a:t>Traditional Pancakes</a:t>
            </a:r>
            <a:endParaRPr lang="en-GB" u="sng" dirty="0"/>
          </a:p>
        </p:txBody>
      </p:sp>
    </p:spTree>
    <p:extLst>
      <p:ext uri="{BB962C8B-B14F-4D97-AF65-F5344CB8AC3E}">
        <p14:creationId xmlns:p14="http://schemas.microsoft.com/office/powerpoint/2010/main" val="413760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83" y="204842"/>
            <a:ext cx="5847146" cy="687787"/>
          </a:xfrm>
        </p:spPr>
        <p:txBody>
          <a:bodyPr>
            <a:normAutofit/>
          </a:bodyPr>
          <a:lstStyle/>
          <a:p>
            <a:r>
              <a:rPr lang="en-GB" u="sng" dirty="0" smtClean="0"/>
              <a:t>American Style Pancakes</a:t>
            </a:r>
            <a:endParaRPr lang="en-GB" u="sng" dirty="0"/>
          </a:p>
        </p:txBody>
      </p:sp>
      <p:sp>
        <p:nvSpPr>
          <p:cNvPr id="9" name="Content Placeholder 8"/>
          <p:cNvSpPr>
            <a:spLocks noGrp="1"/>
          </p:cNvSpPr>
          <p:nvPr>
            <p:ph idx="1"/>
          </p:nvPr>
        </p:nvSpPr>
        <p:spPr>
          <a:xfrm>
            <a:off x="297708" y="3280395"/>
            <a:ext cx="10261435" cy="3349005"/>
          </a:xfrm>
        </p:spPr>
        <p:txBody>
          <a:bodyPr>
            <a:normAutofit fontScale="77500" lnSpcReduction="20000"/>
          </a:bodyPr>
          <a:lstStyle/>
          <a:p>
            <a:pPr marL="0" indent="0">
              <a:buNone/>
            </a:pPr>
            <a:r>
              <a:rPr lang="en-GB" sz="2200" b="1" dirty="0">
                <a:solidFill>
                  <a:schemeClr val="tx1"/>
                </a:solidFill>
              </a:rPr>
              <a:t>Method</a:t>
            </a:r>
          </a:p>
          <a:p>
            <a:pPr marL="514350" indent="-514350">
              <a:buFont typeface="+mj-lt"/>
              <a:buAutoNum type="arabicPeriod"/>
            </a:pPr>
            <a:r>
              <a:rPr lang="en-GB" sz="2200" dirty="0" smtClean="0">
                <a:solidFill>
                  <a:schemeClr val="tx1"/>
                </a:solidFill>
              </a:rPr>
              <a:t>Sieve 200g </a:t>
            </a:r>
            <a:r>
              <a:rPr lang="en-GB" sz="2200" dirty="0">
                <a:solidFill>
                  <a:schemeClr val="tx1"/>
                </a:solidFill>
              </a:rPr>
              <a:t>self-raising flour, 1 tsp baking powder and a pinch of salt </a:t>
            </a:r>
            <a:r>
              <a:rPr lang="en-GB" sz="2200" dirty="0" smtClean="0">
                <a:solidFill>
                  <a:schemeClr val="tx1"/>
                </a:solidFill>
              </a:rPr>
              <a:t>into a mixing bowl.</a:t>
            </a:r>
            <a:endParaRPr lang="en-GB" sz="2200" dirty="0">
              <a:solidFill>
                <a:schemeClr val="tx1"/>
              </a:solidFill>
            </a:endParaRPr>
          </a:p>
          <a:p>
            <a:pPr marL="514350" indent="-514350">
              <a:buFont typeface="+mj-lt"/>
              <a:buAutoNum type="arabicPeriod"/>
            </a:pPr>
            <a:r>
              <a:rPr lang="en-GB" sz="2200" dirty="0" smtClean="0">
                <a:solidFill>
                  <a:schemeClr val="tx1"/>
                </a:solidFill>
              </a:rPr>
              <a:t>Beat </a:t>
            </a:r>
            <a:r>
              <a:rPr lang="en-GB" sz="2200" dirty="0">
                <a:solidFill>
                  <a:schemeClr val="tx1"/>
                </a:solidFill>
              </a:rPr>
              <a:t>1 egg with 300ml milk, make a well in the centre of the dry ingredients </a:t>
            </a:r>
            <a:r>
              <a:rPr lang="en-GB" sz="2200" dirty="0" smtClean="0">
                <a:solidFill>
                  <a:schemeClr val="tx1"/>
                </a:solidFill>
              </a:rPr>
              <a:t>and whisk in </a:t>
            </a:r>
            <a:r>
              <a:rPr lang="en-GB" sz="2200" dirty="0">
                <a:solidFill>
                  <a:schemeClr val="tx1"/>
                </a:solidFill>
              </a:rPr>
              <a:t>the milk to make a thick smooth </a:t>
            </a:r>
            <a:r>
              <a:rPr lang="en-GB" sz="2200" dirty="0" smtClean="0">
                <a:solidFill>
                  <a:schemeClr val="tx1"/>
                </a:solidFill>
              </a:rPr>
              <a:t>batter.</a:t>
            </a:r>
          </a:p>
          <a:p>
            <a:pPr marL="514350" indent="-514350">
              <a:buFont typeface="+mj-lt"/>
              <a:buAutoNum type="arabicPeriod"/>
            </a:pPr>
            <a:r>
              <a:rPr lang="en-GB" sz="2200" dirty="0" smtClean="0">
                <a:solidFill>
                  <a:schemeClr val="tx1"/>
                </a:solidFill>
              </a:rPr>
              <a:t>Beat </a:t>
            </a:r>
            <a:r>
              <a:rPr lang="en-GB" sz="2200" dirty="0">
                <a:solidFill>
                  <a:schemeClr val="tx1"/>
                </a:solidFill>
              </a:rPr>
              <a:t>in </a:t>
            </a:r>
            <a:r>
              <a:rPr lang="en-GB" sz="2200" dirty="0" smtClean="0">
                <a:solidFill>
                  <a:schemeClr val="tx1"/>
                </a:solidFill>
              </a:rPr>
              <a:t>a tablespoon of </a:t>
            </a:r>
            <a:r>
              <a:rPr lang="en-GB" sz="2200" dirty="0">
                <a:solidFill>
                  <a:schemeClr val="tx1"/>
                </a:solidFill>
              </a:rPr>
              <a:t>melted </a:t>
            </a:r>
            <a:r>
              <a:rPr lang="en-GB" sz="2200" dirty="0" smtClean="0">
                <a:solidFill>
                  <a:schemeClr val="tx1"/>
                </a:solidFill>
              </a:rPr>
              <a:t>butter.</a:t>
            </a:r>
          </a:p>
          <a:p>
            <a:pPr marL="514350" indent="-514350">
              <a:buFont typeface="+mj-lt"/>
              <a:buAutoNum type="arabicPeriod"/>
            </a:pPr>
            <a:r>
              <a:rPr lang="en-GB" sz="2200" dirty="0" smtClean="0">
                <a:solidFill>
                  <a:schemeClr val="tx1"/>
                </a:solidFill>
              </a:rPr>
              <a:t>Put a non stick frying pan on the heat. Add butter or sunflower/vegetable oil.</a:t>
            </a:r>
          </a:p>
          <a:p>
            <a:pPr marL="514350" indent="-514350">
              <a:buFont typeface="+mj-lt"/>
              <a:buAutoNum type="arabicPeriod"/>
            </a:pPr>
            <a:r>
              <a:rPr lang="en-GB" sz="2200" dirty="0" smtClean="0">
                <a:solidFill>
                  <a:schemeClr val="tx1"/>
                </a:solidFill>
              </a:rPr>
              <a:t>Drop a small amounts of the batter to the </a:t>
            </a:r>
            <a:r>
              <a:rPr lang="en-GB" sz="2200" dirty="0">
                <a:solidFill>
                  <a:schemeClr val="tx1"/>
                </a:solidFill>
              </a:rPr>
              <a:t>pan to make pancakes about </a:t>
            </a:r>
            <a:r>
              <a:rPr lang="en-GB" sz="2200" dirty="0" smtClean="0">
                <a:solidFill>
                  <a:schemeClr val="tx1"/>
                </a:solidFill>
              </a:rPr>
              <a:t>8cm across</a:t>
            </a:r>
            <a:r>
              <a:rPr lang="en-GB" sz="2200" dirty="0">
                <a:solidFill>
                  <a:schemeClr val="tx1"/>
                </a:solidFill>
              </a:rPr>
              <a:t>. Make three or four pancakes at a </a:t>
            </a:r>
            <a:r>
              <a:rPr lang="en-GB" sz="2200" dirty="0" smtClean="0">
                <a:solidFill>
                  <a:schemeClr val="tx1"/>
                </a:solidFill>
              </a:rPr>
              <a:t>time.</a:t>
            </a:r>
          </a:p>
          <a:p>
            <a:pPr marL="514350" indent="-514350">
              <a:buFont typeface="+mj-lt"/>
              <a:buAutoNum type="arabicPeriod"/>
            </a:pPr>
            <a:r>
              <a:rPr lang="en-GB" sz="2200" dirty="0" smtClean="0">
                <a:solidFill>
                  <a:schemeClr val="tx1"/>
                </a:solidFill>
              </a:rPr>
              <a:t>Once you have the batter in drop your blueberries onto your batter. </a:t>
            </a:r>
            <a:endParaRPr lang="en-GB" sz="2200" dirty="0">
              <a:solidFill>
                <a:schemeClr val="tx1"/>
              </a:solidFill>
            </a:endParaRPr>
          </a:p>
          <a:p>
            <a:pPr marL="514350" indent="-514350">
              <a:buFont typeface="+mj-lt"/>
              <a:buAutoNum type="arabicPeriod"/>
            </a:pPr>
            <a:r>
              <a:rPr lang="en-GB" sz="2200" dirty="0" smtClean="0">
                <a:solidFill>
                  <a:schemeClr val="tx1"/>
                </a:solidFill>
              </a:rPr>
              <a:t>Cook </a:t>
            </a:r>
            <a:r>
              <a:rPr lang="en-GB" sz="2200" dirty="0">
                <a:solidFill>
                  <a:schemeClr val="tx1"/>
                </a:solidFill>
              </a:rPr>
              <a:t>for about 3 minutes over a medium heat until </a:t>
            </a:r>
            <a:r>
              <a:rPr lang="en-GB" sz="2200" dirty="0" smtClean="0">
                <a:solidFill>
                  <a:schemeClr val="tx1"/>
                </a:solidFill>
              </a:rPr>
              <a:t>you see the edges of the pancake start to dry out. Then turn </a:t>
            </a:r>
            <a:r>
              <a:rPr lang="en-GB" sz="2200" dirty="0">
                <a:solidFill>
                  <a:schemeClr val="tx1"/>
                </a:solidFill>
              </a:rPr>
              <a:t>and cook another 2-3 minutes until golden.</a:t>
            </a:r>
          </a:p>
          <a:p>
            <a:endParaRPr lang="en-GB" dirty="0"/>
          </a:p>
        </p:txBody>
      </p:sp>
      <p:pic>
        <p:nvPicPr>
          <p:cNvPr id="1026" name="Picture 2" descr="https://attachments.office.net/owa/NBuxton%40anthonygell.co.uk/service.svc/s/GetAttachmentThumbnail?id=AAMkADRjYzg5MWVjLTYzYzMtNDEzNC04OGFlLTkwOWRkNjI3MjY1NABGAAAAAAC7s0VUeatDTrd27LlXyGOLBwCl2sjMHm1DSbinjIPfvzFSAAAAAAEMAACl2sjMHm1DSbinjIPfvzFSAAIGN00VAAABEgAQAPFdvWAXvP1IogOqGX43y6U%3D&amp;thumbnailType=2&amp;token=eyJhbGciOiJSUzI1NiIsImtpZCI6IjMwODE3OUNFNUY0QjUyRTc4QjJEQjg5NjZCQUY0RUNDMzcyN0FFRUUiLCJ0eXAiOiJKV1QiLCJ4NXQiOiJNSUY1emw5TFV1ZUxMYmlXYTY5T3pEY25ydTQifQ.eyJvcmlnaW4iOiJodHRwczovL291dGxvb2sub2ZmaWNlLmNvbSIsInVjIjoiOTUxNDIxYzYyYzVhNDJmMDk0NWMwYWRkZjRjMGU0NzkiLCJ2ZXIiOiJFeGNoYW5nZS5DYWxsYmFjay5WMSIsImFwcGN0eHNlbmRlciI6Ik93YURvd25sb2FkQDQ1Y2VjMWVjLWRmNTktNDY5NC1iZWNmLWE4OThjMTZmMmEwNCIsImlzc3JpbmciOiJXVyIsImFwcGN0eCI6IntcIm1zZXhjaHByb3RcIjpcIm93YVwiLFwicHVpZFwiOlwiMTE1MzgzNjI5NjkyNDE0NDI3OVwiLFwic2NvcGVcIjpcIk93YURvd25sb2FkXCIsXCJvaWRcIjpcImMyOTkyYzBhLTMxMTQtNDIwMS1hNGY2LWY4ZWM4NjRkZjlhOVwiLFwicHJpbWFyeXNpZFwiOlwiUy0xLTUtMjEtMTM3NjU3MDY2Mi0zNTY1MjMyNzE2LTExODc2MTgxOTctNTQ0Njg3MFwifSIsIm5iZiI6MTYxMjI3MDAxMywiZXhwIjoxNjEyMjcwNjEzLCJpc3MiOiIwMDAwMDAwMi0wMDAwLTBmZjEtY2UwMC0wMDAwMDAwMDAwMDBANDVjZWMxZWMtZGY1OS00Njk0LWJlY2YtYTg5OGMxNmYyYTA0IiwiYXVkIjoiMDAwMDAwMDItMDAwMC0wZmYxLWNlMDAtMDAwMDAwMDAwMDAwL2F0dGFjaG1lbnRzLm9mZmljZS5uZXRANDVjZWMxZWMtZGY1OS00Njk0LWJlY2YtYTg5OGMxNmYyYTA0IiwiaGFwcCI6Im93YSJ9.MIzAv0NSZUmYdViI2n4oH9bRKu2g6f-55WnSp3tfRKTlwtk5kKySum0WOQllEppillH5O6h8uEMj6_COtkVZrcHOmQqP9ufrM8S2g0joT35mXRihc5OM_AoSVQyN0UJ9yss0iKgXN1ldABCDOKV8FhKjGSxCrmgAzQ3BS8c8yL0_oxNkvLx-nNt2nWD825Qra_Q_pGoJRNfe3f7rY-GQN_vBTF7_jqwDFhXDv_AEBnN7wDU_HCTe9moUvwzzTKR1FWeYIzUk3mEldlirPf4zOQLtgymW3N-YAPruZS-iG5kqQEUlHSj6ZSBeMZxeCk3V_IJ3x9IcHpj6fyU6XJn5dA&amp;X-OWA-CANARY=iONapZ2fs0izqV6D3xInpMDWUaR4x9gY_ErdiYxYOl7l3Mznqnr9d4c9aT34zCX_jS5e2mh0qnA.&amp;owa=outlook.office.com&amp;scriptVer=20210125001.08&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947" y="292442"/>
            <a:ext cx="3000175" cy="30001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41417" y="932350"/>
            <a:ext cx="6096000" cy="2308324"/>
          </a:xfrm>
          <a:prstGeom prst="rect">
            <a:avLst/>
          </a:prstGeom>
        </p:spPr>
        <p:txBody>
          <a:bodyPr>
            <a:spAutoFit/>
          </a:bodyPr>
          <a:lstStyle/>
          <a:p>
            <a:r>
              <a:rPr lang="en-GB" b="1" u="sng" dirty="0" smtClean="0"/>
              <a:t>Ingredients:</a:t>
            </a:r>
          </a:p>
          <a:p>
            <a:r>
              <a:rPr lang="en-GB" dirty="0" smtClean="0"/>
              <a:t>200g self-raising flour</a:t>
            </a:r>
          </a:p>
          <a:p>
            <a:r>
              <a:rPr lang="en-GB" dirty="0" smtClean="0"/>
              <a:t>1 tsp baking powder</a:t>
            </a:r>
          </a:p>
          <a:p>
            <a:r>
              <a:rPr lang="en-GB" dirty="0" smtClean="0"/>
              <a:t>1 egg</a:t>
            </a:r>
          </a:p>
          <a:p>
            <a:r>
              <a:rPr lang="en-GB" dirty="0" smtClean="0"/>
              <a:t>300ml milk</a:t>
            </a:r>
          </a:p>
          <a:p>
            <a:r>
              <a:rPr lang="en-GB" dirty="0" smtClean="0"/>
              <a:t>Tbsp. of butter</a:t>
            </a:r>
          </a:p>
          <a:p>
            <a:r>
              <a:rPr lang="en-GB" dirty="0" smtClean="0"/>
              <a:t>Oil to cook in</a:t>
            </a:r>
          </a:p>
          <a:p>
            <a:r>
              <a:rPr lang="en-GB" dirty="0" smtClean="0"/>
              <a:t>Optional extras – frozen/fresh blueberries</a:t>
            </a:r>
          </a:p>
        </p:txBody>
      </p:sp>
    </p:spTree>
    <p:extLst>
      <p:ext uri="{BB962C8B-B14F-4D97-AF65-F5344CB8AC3E}">
        <p14:creationId xmlns:p14="http://schemas.microsoft.com/office/powerpoint/2010/main" val="1450036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91" y="108855"/>
            <a:ext cx="4591352" cy="609600"/>
          </a:xfrm>
        </p:spPr>
        <p:txBody>
          <a:bodyPr>
            <a:normAutofit fontScale="90000"/>
          </a:bodyPr>
          <a:lstStyle/>
          <a:p>
            <a:r>
              <a:rPr lang="en-GB" dirty="0" smtClean="0"/>
              <a:t>Pancake Competition </a:t>
            </a:r>
            <a:endParaRPr lang="en-GB" dirty="0"/>
          </a:p>
        </p:txBody>
      </p:sp>
      <p:sp>
        <p:nvSpPr>
          <p:cNvPr id="3" name="Content Placeholder 2"/>
          <p:cNvSpPr>
            <a:spLocks noGrp="1"/>
          </p:cNvSpPr>
          <p:nvPr>
            <p:ph idx="1"/>
          </p:nvPr>
        </p:nvSpPr>
        <p:spPr>
          <a:xfrm>
            <a:off x="252792" y="751114"/>
            <a:ext cx="4961466" cy="363582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dirty="0" smtClean="0"/>
              <a:t>Design Ideas </a:t>
            </a:r>
            <a:endParaRPr lang="en-GB" sz="1200" dirty="0"/>
          </a:p>
        </p:txBody>
      </p:sp>
      <p:sp>
        <p:nvSpPr>
          <p:cNvPr id="4" name="Content Placeholder 2"/>
          <p:cNvSpPr txBox="1">
            <a:spLocks/>
          </p:cNvSpPr>
          <p:nvPr/>
        </p:nvSpPr>
        <p:spPr>
          <a:xfrm>
            <a:off x="5388428" y="751113"/>
            <a:ext cx="4060371" cy="363582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200" dirty="0" smtClean="0"/>
              <a:t>Photo of my pancake</a:t>
            </a:r>
            <a:endParaRPr lang="en-GB" sz="1200" dirty="0"/>
          </a:p>
        </p:txBody>
      </p:sp>
      <p:sp>
        <p:nvSpPr>
          <p:cNvPr id="5" name="Content Placeholder 2"/>
          <p:cNvSpPr txBox="1">
            <a:spLocks/>
          </p:cNvSpPr>
          <p:nvPr/>
        </p:nvSpPr>
        <p:spPr>
          <a:xfrm>
            <a:off x="9622970" y="751113"/>
            <a:ext cx="2283582" cy="59218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200" dirty="0" smtClean="0"/>
              <a:t>Ingredients used</a:t>
            </a:r>
            <a:endParaRPr lang="en-GB" sz="1200" dirty="0"/>
          </a:p>
        </p:txBody>
      </p:sp>
      <p:sp>
        <p:nvSpPr>
          <p:cNvPr id="6" name="Content Placeholder 2"/>
          <p:cNvSpPr txBox="1">
            <a:spLocks/>
          </p:cNvSpPr>
          <p:nvPr/>
        </p:nvSpPr>
        <p:spPr>
          <a:xfrm>
            <a:off x="252791" y="4495799"/>
            <a:ext cx="9196007" cy="21771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200" dirty="0" smtClean="0"/>
              <a:t>Method</a:t>
            </a:r>
            <a:endParaRPr lang="en-GB" sz="1200" dirty="0"/>
          </a:p>
        </p:txBody>
      </p:sp>
      <p:sp>
        <p:nvSpPr>
          <p:cNvPr id="7" name="Title 1"/>
          <p:cNvSpPr txBox="1">
            <a:spLocks/>
          </p:cNvSpPr>
          <p:nvPr/>
        </p:nvSpPr>
        <p:spPr>
          <a:xfrm>
            <a:off x="5388428" y="87085"/>
            <a:ext cx="6529008" cy="609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400" dirty="0" smtClean="0">
                <a:solidFill>
                  <a:schemeClr val="tx1"/>
                </a:solidFill>
              </a:rPr>
              <a:t>Full Name</a:t>
            </a:r>
          </a:p>
          <a:p>
            <a:r>
              <a:rPr lang="en-GB" sz="1400" dirty="0" smtClean="0">
                <a:solidFill>
                  <a:schemeClr val="tx1"/>
                </a:solidFill>
              </a:rPr>
              <a:t>Year group/Tutor Group </a:t>
            </a:r>
            <a:endParaRPr lang="en-GB" sz="1400" dirty="0">
              <a:solidFill>
                <a:schemeClr val="tx1"/>
              </a:solidFill>
            </a:endParaRPr>
          </a:p>
        </p:txBody>
      </p:sp>
    </p:spTree>
    <p:extLst>
      <p:ext uri="{BB962C8B-B14F-4D97-AF65-F5344CB8AC3E}">
        <p14:creationId xmlns:p14="http://schemas.microsoft.com/office/powerpoint/2010/main" val="385287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3127</TotalTime>
  <Words>643</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Microsoft JhengHei</vt:lpstr>
      <vt:lpstr>Arial</vt:lpstr>
      <vt:lpstr>Calibri</vt:lpstr>
      <vt:lpstr>Lucida Sans</vt:lpstr>
      <vt:lpstr>Trebuchet MS</vt:lpstr>
      <vt:lpstr>Wingdings 3</vt:lpstr>
      <vt:lpstr>Facet</vt:lpstr>
      <vt:lpstr>Miss Bird’s Pancake Challenge With pancake day coming up on Tuesday 16th February I challenge you to design and make your best ever pancakes! Sketch your design first and annotate, make a list of any extra ingredients you will use.  It might be a stack that’s decorated or you  might change the traditional round shape of the pancake with a design of your own.  CHALLENGE  Can you add any fruit to make them heathy?  Can you produce a recipe card to show someone else how to make them? Email entries to: lbird@emmanuel.nottingham.sch.uk Please specify your name and year group in the response and whether you are happy to have your photo and name shared. (The winners will be shared on the school’s Twitter and Instagram accounts.) There will be one winner per year group announced Friday 26th February.  </vt:lpstr>
      <vt:lpstr>PowerPoint Presentation</vt:lpstr>
      <vt:lpstr>When is Pancake day?  Tuesday, February 16. What is pancake day? </vt:lpstr>
      <vt:lpstr>PowerPoint Presentation</vt:lpstr>
      <vt:lpstr>American Style Pancakes</vt:lpstr>
      <vt:lpstr>Pancake Competition </vt:lpstr>
    </vt:vector>
  </TitlesOfParts>
  <Company>AGS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Pancake Challenge</dc:title>
  <dc:creator>Nikki Buxton</dc:creator>
  <cp:lastModifiedBy>Marsh, E</cp:lastModifiedBy>
  <cp:revision>17</cp:revision>
  <dcterms:created xsi:type="dcterms:W3CDTF">2021-02-02T12:43:39Z</dcterms:created>
  <dcterms:modified xsi:type="dcterms:W3CDTF">2021-02-10T08:23:13Z</dcterms:modified>
</cp:coreProperties>
</file>