
<file path=[Content_Types].xml><?xml version="1.0" encoding="utf-8"?>
<Types xmlns="http://schemas.openxmlformats.org/package/2006/content-types">
  <Default Extension="png" ContentType="image/png"/>
  <Default Extension="tmp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7"/>
  </p:notesMasterIdLst>
  <p:handoutMasterIdLst>
    <p:handoutMasterId r:id="rId18"/>
  </p:handoutMasterIdLst>
  <p:sldIdLst>
    <p:sldId id="256" r:id="rId5"/>
    <p:sldId id="257" r:id="rId6"/>
    <p:sldId id="258" r:id="rId7"/>
    <p:sldId id="271" r:id="rId8"/>
    <p:sldId id="272" r:id="rId9"/>
    <p:sldId id="273" r:id="rId10"/>
    <p:sldId id="261" r:id="rId11"/>
    <p:sldId id="264" r:id="rId12"/>
    <p:sldId id="269" r:id="rId13"/>
    <p:sldId id="260" r:id="rId14"/>
    <p:sldId id="268" r:id="rId15"/>
    <p:sldId id="274" r:id="rId16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offindin-Taylor, L" initials="WL" lastIdx="1" clrIdx="0">
    <p:extLst>
      <p:ext uri="{19B8F6BF-5375-455C-9EA6-DF929625EA0E}">
        <p15:presenceInfo xmlns:p15="http://schemas.microsoft.com/office/powerpoint/2012/main" userId="S-1-5-21-646689936-3639828211-5755280-4682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7CFFF"/>
    <a:srgbClr val="FF6D70"/>
    <a:srgbClr val="FF7C80"/>
    <a:srgbClr val="CCCCFF"/>
    <a:srgbClr val="DDDDFF"/>
    <a:srgbClr val="66FFFF"/>
    <a:srgbClr val="CCFFCC"/>
    <a:srgbClr val="CCFF99"/>
    <a:srgbClr val="FF99FF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8321" autoAdjust="0"/>
  </p:normalViewPr>
  <p:slideViewPr>
    <p:cSldViewPr snapToGrid="0">
      <p:cViewPr varScale="1">
        <p:scale>
          <a:sx n="65" d="100"/>
          <a:sy n="65" d="100"/>
        </p:scale>
        <p:origin x="90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6BC626-6FF3-427B-A467-ECF91D704B29}" type="datetimeFigureOut">
              <a:rPr lang="en-GB" smtClean="0"/>
              <a:t>01/03/2022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1C00A6-7504-47DB-898E-8CCDF67788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67226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71400C-9D58-431C-9BA4-AB4D57956207}" type="datetimeFigureOut">
              <a:rPr lang="en-GB" smtClean="0"/>
              <a:t>01/03/2022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0D9DB3-05FB-4A74-8598-15394A037C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05082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0D9DB3-05FB-4A74-8598-15394A037C19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42514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0D9DB3-05FB-4A74-8598-15394A037C19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93751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0D9DB3-05FB-4A74-8598-15394A037C19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07452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Triple science</a:t>
            </a:r>
          </a:p>
          <a:p>
            <a:r>
              <a:rPr lang="en-GB" dirty="0" smtClean="0"/>
              <a:t>Some students take further maths</a:t>
            </a:r>
          </a:p>
          <a:p>
            <a:r>
              <a:rPr lang="en-GB" dirty="0" smtClean="0"/>
              <a:t>Some will</a:t>
            </a:r>
            <a:r>
              <a:rPr lang="en-GB" baseline="0" dirty="0" smtClean="0"/>
              <a:t> take an exam in their own language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0D9DB3-05FB-4A74-8598-15394A037C19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87543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0D9DB3-05FB-4A74-8598-15394A037C19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69940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0D9DB3-05FB-4A74-8598-15394A037C19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92957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0D9DB3-05FB-4A74-8598-15394A037C19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81770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0D9DB3-05FB-4A74-8598-15394A037C19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80318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0D9DB3-05FB-4A74-8598-15394A037C19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6274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0D9DB3-05FB-4A74-8598-15394A037C19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6371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EDA33-80A3-47E8-B8D7-B065437A6F68}" type="datetimeFigureOut">
              <a:rPr lang="en-GB" smtClean="0"/>
              <a:t>01/03/2022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07D96-A27F-4487-A0C5-556B6C5C16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0072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EDA33-80A3-47E8-B8D7-B065437A6F68}" type="datetimeFigureOut">
              <a:rPr lang="en-GB" smtClean="0"/>
              <a:t>01/03/2022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07D96-A27F-4487-A0C5-556B6C5C16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1568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EDA33-80A3-47E8-B8D7-B065437A6F68}" type="datetimeFigureOut">
              <a:rPr lang="en-GB" smtClean="0"/>
              <a:t>01/03/2022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07D96-A27F-4487-A0C5-556B6C5C16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0506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EDA33-80A3-47E8-B8D7-B065437A6F68}" type="datetimeFigureOut">
              <a:rPr lang="en-GB" smtClean="0"/>
              <a:t>01/03/2022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07D96-A27F-4487-A0C5-556B6C5C16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7104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EDA33-80A3-47E8-B8D7-B065437A6F68}" type="datetimeFigureOut">
              <a:rPr lang="en-GB" smtClean="0"/>
              <a:t>01/03/2022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07D96-A27F-4487-A0C5-556B6C5C16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6476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EDA33-80A3-47E8-B8D7-B065437A6F68}" type="datetimeFigureOut">
              <a:rPr lang="en-GB" smtClean="0"/>
              <a:t>01/03/2022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07D96-A27F-4487-A0C5-556B6C5C16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94660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EDA33-80A3-47E8-B8D7-B065437A6F68}" type="datetimeFigureOut">
              <a:rPr lang="en-GB" smtClean="0"/>
              <a:t>01/03/2022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07D96-A27F-4487-A0C5-556B6C5C16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4903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EDA33-80A3-47E8-B8D7-B065437A6F68}" type="datetimeFigureOut">
              <a:rPr lang="en-GB" smtClean="0"/>
              <a:t>01/03/2022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07D96-A27F-4487-A0C5-556B6C5C16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02683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EDA33-80A3-47E8-B8D7-B065437A6F68}" type="datetimeFigureOut">
              <a:rPr lang="en-GB" smtClean="0"/>
              <a:t>01/03/2022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07D96-A27F-4487-A0C5-556B6C5C16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7033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EDA33-80A3-47E8-B8D7-B065437A6F68}" type="datetimeFigureOut">
              <a:rPr lang="en-GB" smtClean="0"/>
              <a:t>01/03/2022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07D96-A27F-4487-A0C5-556B6C5C16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0533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EDA33-80A3-47E8-B8D7-B065437A6F68}" type="datetimeFigureOut">
              <a:rPr lang="en-GB" smtClean="0"/>
              <a:t>01/03/2022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07D96-A27F-4487-A0C5-556B6C5C16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4108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3EDA33-80A3-47E8-B8D7-B065437A6F68}" type="datetimeFigureOut">
              <a:rPr lang="en-GB" smtClean="0"/>
              <a:t>01/03/2022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507D96-A27F-4487-A0C5-556B6C5C16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0386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tm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tmp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3.png"/><Relationship Id="rId2" Type="http://schemas.microsoft.com/office/2007/relationships/media" Target="../media/media4.m4a"/><Relationship Id="rId1" Type="http://schemas.openxmlformats.org/officeDocument/2006/relationships/tags" Target="../tags/tag1.xml"/><Relationship Id="rId6" Type="http://schemas.openxmlformats.org/officeDocument/2006/relationships/image" Target="../media/image4.jpe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m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tmp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8.tm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tmp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m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tmp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754" y="244570"/>
            <a:ext cx="2892490" cy="2892490"/>
          </a:xfrm>
          <a:prstGeom prst="ellipse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60664" y="3289121"/>
            <a:ext cx="847066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 smtClean="0">
                <a:latin typeface="+mj-lt"/>
              </a:rPr>
              <a:t>Curriculum Choices Evening</a:t>
            </a:r>
          </a:p>
          <a:p>
            <a:pPr algn="ctr"/>
            <a:r>
              <a:rPr lang="en-GB" sz="4800" b="1" dirty="0" smtClean="0">
                <a:latin typeface="+mj-lt"/>
              </a:rPr>
              <a:t>Tuesday 1</a:t>
            </a:r>
            <a:r>
              <a:rPr lang="en-GB" sz="4800" b="1" baseline="30000" dirty="0" smtClean="0">
                <a:latin typeface="+mj-lt"/>
              </a:rPr>
              <a:t>st</a:t>
            </a:r>
            <a:r>
              <a:rPr lang="en-GB" sz="4800" b="1" dirty="0" smtClean="0">
                <a:latin typeface="+mj-lt"/>
              </a:rPr>
              <a:t> March 2022</a:t>
            </a:r>
          </a:p>
          <a:p>
            <a:pPr algn="ctr"/>
            <a:endParaRPr lang="en-GB" sz="2400" dirty="0" smtClean="0">
              <a:latin typeface="+mj-lt"/>
            </a:endParaRPr>
          </a:p>
          <a:p>
            <a:pPr algn="ctr"/>
            <a:r>
              <a:rPr lang="en-GB" sz="3200" dirty="0" smtClean="0">
                <a:latin typeface="+mj-lt"/>
              </a:rPr>
              <a:t>Mrs Stapleton - Principal</a:t>
            </a:r>
          </a:p>
          <a:p>
            <a:pPr algn="ctr"/>
            <a:r>
              <a:rPr lang="en-GB" sz="3200" dirty="0" smtClean="0">
                <a:latin typeface="+mj-lt"/>
              </a:rPr>
              <a:t>Mr Wright - Assistant Principal</a:t>
            </a:r>
          </a:p>
          <a:p>
            <a:pPr algn="ctr"/>
            <a:r>
              <a:rPr lang="en-GB" sz="3200" dirty="0" smtClean="0">
                <a:latin typeface="+mj-lt"/>
              </a:rPr>
              <a:t>Mr Barrow - Year Leader for Year 8</a:t>
            </a:r>
            <a:endParaRPr lang="en-GB" sz="3200" dirty="0">
              <a:latin typeface="+mj-lt"/>
            </a:endParaRPr>
          </a:p>
        </p:txBody>
      </p:sp>
      <p:pic>
        <p:nvPicPr>
          <p:cNvPr id="7" name="Picture 4" descr="Home - Archway Learning Trus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0163" y="137984"/>
            <a:ext cx="1151635" cy="1151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539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670"/>
    </mc:Choice>
    <mc:Fallback>
      <p:transition spd="slow" advTm="356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70" y="105011"/>
            <a:ext cx="1052775" cy="1052775"/>
          </a:xfrm>
          <a:prstGeom prst="ellipse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87069" y="179388"/>
            <a:ext cx="93904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 smtClean="0">
                <a:latin typeface="+mj-lt"/>
              </a:rPr>
              <a:t>Making the Right Decisions</a:t>
            </a:r>
            <a:endParaRPr lang="en-GB" sz="3200" b="1" dirty="0">
              <a:latin typeface="+mj-lt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42925" y="2157198"/>
            <a:ext cx="5362575" cy="4120277"/>
          </a:xfrm>
          <a:prstGeom prst="round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en-GB" sz="4000" b="1" dirty="0" smtClean="0">
                <a:latin typeface="+mj-lt"/>
              </a:rPr>
              <a:t>DO </a:t>
            </a:r>
            <a:r>
              <a:rPr lang="en-GB" sz="4000" b="1" dirty="0" smtClean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</a:t>
            </a:r>
            <a:endParaRPr lang="en-GB" sz="4000" b="1" dirty="0" smtClean="0">
              <a:solidFill>
                <a:schemeClr val="accent6">
                  <a:lumMod val="75000"/>
                </a:schemeClr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 smtClean="0">
                <a:latin typeface="+mj-lt"/>
              </a:rPr>
              <a:t>Choose subjects that you like and are excited about.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 smtClean="0">
                <a:latin typeface="+mj-lt"/>
              </a:rPr>
              <a:t>Choose subjects you are doing well in.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 smtClean="0">
                <a:latin typeface="+mj-lt"/>
              </a:rPr>
              <a:t>Listen to advice from your teachers, Year Leader or keyworker.</a:t>
            </a:r>
          </a:p>
        </p:txBody>
      </p:sp>
      <p:pic>
        <p:nvPicPr>
          <p:cNvPr id="8" name="Picture 7" descr="Home - Archway Learning Trus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6794" y="105011"/>
            <a:ext cx="923925" cy="92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6286181" y="2157198"/>
            <a:ext cx="5362575" cy="3643551"/>
          </a:xfrm>
          <a:prstGeom prst="round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en-GB" sz="4000" b="1" dirty="0" smtClean="0">
                <a:latin typeface="+mj-lt"/>
              </a:rPr>
              <a:t>DON’T </a:t>
            </a:r>
            <a:r>
              <a:rPr lang="en-GB" sz="4000" b="1" dirty="0" smtClean="0">
                <a:solidFill>
                  <a:srgbClr val="C00000"/>
                </a:solidFill>
                <a:latin typeface="+mj-lt"/>
                <a:sym typeface="Wingdings" panose="05000000000000000000" pitchFamily="2" charset="2"/>
              </a:rPr>
              <a:t>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>
                <a:latin typeface="+mj-lt"/>
              </a:rPr>
              <a:t>Choose subjects just because your friends are choosing it.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 smtClean="0">
                <a:latin typeface="+mj-lt"/>
              </a:rPr>
              <a:t>Choose a subject because you like or don’t like a certain teacher. They might not end up teaching you!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80839" y="1393012"/>
            <a:ext cx="118298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 smtClean="0">
                <a:latin typeface="+mj-lt"/>
              </a:rPr>
              <a:t>Some advice: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995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78"/>
    </mc:Choice>
    <mc:Fallback>
      <p:transition spd="slow" advTm="400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70" y="105011"/>
            <a:ext cx="1052775" cy="1052775"/>
          </a:xfrm>
          <a:prstGeom prst="ellipse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87069" y="179388"/>
            <a:ext cx="93904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 smtClean="0">
                <a:latin typeface="+mj-lt"/>
              </a:rPr>
              <a:t>Key Dates</a:t>
            </a:r>
            <a:endParaRPr lang="en-GB" sz="3200" b="1" dirty="0"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86300" y="1469102"/>
            <a:ext cx="33410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2400" dirty="0" smtClean="0">
              <a:latin typeface="+mj-lt"/>
            </a:endParaRPr>
          </a:p>
          <a:p>
            <a:endParaRPr lang="en-GB" sz="2400" dirty="0" smtClean="0">
              <a:latin typeface="+mj-lt"/>
            </a:endParaRPr>
          </a:p>
        </p:txBody>
      </p:sp>
      <p:pic>
        <p:nvPicPr>
          <p:cNvPr id="8" name="Picture 7" descr="Home - Archway Learning Trus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6794" y="105011"/>
            <a:ext cx="923925" cy="92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1237" y="3424237"/>
            <a:ext cx="9526" cy="9526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51" y="1323694"/>
            <a:ext cx="3823685" cy="526229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774136" y="1884600"/>
            <a:ext cx="5412658" cy="15696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400" dirty="0" smtClean="0"/>
              <a:t>In the chapel you will find stalls with further information about the EBACC subjects along with examples of students work and staff to ask questions to. 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058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891"/>
    </mc:Choice>
    <mc:Fallback>
      <p:transition spd="slow" advTm="378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86581" y="2842954"/>
            <a:ext cx="54309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 smtClean="0">
                <a:latin typeface="+mj-lt"/>
              </a:rPr>
              <a:t>Any Questions?</a:t>
            </a:r>
            <a:endParaRPr lang="en-GB" sz="5400" b="1" dirty="0">
              <a:latin typeface="+mj-lt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761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51"/>
    </mc:Choice>
    <mc:Fallback>
      <p:transition spd="slow" advTm="11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70" y="105011"/>
            <a:ext cx="1052775" cy="1052775"/>
          </a:xfrm>
          <a:prstGeom prst="ellipse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87069" y="179388"/>
            <a:ext cx="78445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 smtClean="0">
                <a:latin typeface="+mj-lt"/>
              </a:rPr>
              <a:t>Welcome</a:t>
            </a:r>
            <a:endParaRPr lang="en-GB" sz="4000" b="1" dirty="0">
              <a:latin typeface="+mj-lt"/>
            </a:endParaRPr>
          </a:p>
        </p:txBody>
      </p:sp>
      <p:pic>
        <p:nvPicPr>
          <p:cNvPr id="8" name="Picture 7" descr="Home - Archway Learning Trus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8075" y="70488"/>
            <a:ext cx="923925" cy="92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342900" y="1739106"/>
            <a:ext cx="69818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dirty="0" smtClean="0">
                <a:latin typeface="+mj-lt"/>
              </a:rPr>
              <a:t>Welcome to a pivotal evening for every Year 8 student at Nottingham Emmanuel School.</a:t>
            </a:r>
          </a:p>
          <a:p>
            <a:endParaRPr lang="en-GB" sz="3200" dirty="0" smtClean="0">
              <a:latin typeface="+mj-lt"/>
            </a:endParaRPr>
          </a:p>
          <a:p>
            <a:r>
              <a:rPr lang="en-GB" sz="3200" dirty="0" smtClean="0">
                <a:latin typeface="+mj-lt"/>
              </a:rPr>
              <a:t>The GCSE years are a vital part of every students education and they lay the foundations for further study within the Sixth Form or alternatively the stepping stones towards an apprenticeship or further training.</a:t>
            </a:r>
            <a:endParaRPr lang="en-GB" sz="3200" dirty="0">
              <a:latin typeface="+mj-l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31715" y="2167731"/>
            <a:ext cx="3724275" cy="291465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329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531"/>
    </mc:Choice>
    <mc:Fallback>
      <p:transition spd="slow" advTm="375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/>
          <p:cNvSpPr/>
          <p:nvPr/>
        </p:nvSpPr>
        <p:spPr>
          <a:xfrm>
            <a:off x="2705100" y="2076450"/>
            <a:ext cx="6829426" cy="3952875"/>
          </a:xfrm>
          <a:prstGeom prst="wedgeRoundRectCallout">
            <a:avLst>
              <a:gd name="adj1" fmla="val 40042"/>
              <a:gd name="adj2" fmla="val 59572"/>
              <a:gd name="adj3" fmla="val 16667"/>
            </a:avLst>
          </a:prstGeom>
          <a:solidFill>
            <a:srgbClr val="CCCC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70" y="105011"/>
            <a:ext cx="1052775" cy="1052775"/>
          </a:xfrm>
          <a:prstGeom prst="ellipse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01368" y="169733"/>
            <a:ext cx="107093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 smtClean="0">
                <a:latin typeface="+mj-lt"/>
              </a:rPr>
              <a:t>NES Curriculum Offer: </a:t>
            </a:r>
          </a:p>
          <a:p>
            <a:r>
              <a:rPr lang="en-GB" sz="3600" b="1" i="1" dirty="0" smtClean="0">
                <a:latin typeface="+mj-lt"/>
              </a:rPr>
              <a:t>       ‘live life in all its fullness’</a:t>
            </a:r>
            <a:endParaRPr lang="en-GB" sz="2400" b="1" i="1" dirty="0"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846075" y="2187020"/>
            <a:ext cx="6507475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i="1" dirty="0" smtClean="0">
                <a:latin typeface="+mj-lt"/>
              </a:rPr>
              <a:t>“The </a:t>
            </a:r>
            <a:r>
              <a:rPr lang="en-GB" sz="3200" i="1" dirty="0">
                <a:latin typeface="+mj-lt"/>
              </a:rPr>
              <a:t>curriculum is </a:t>
            </a:r>
            <a:r>
              <a:rPr lang="en-GB" sz="3600" b="1" i="1" dirty="0">
                <a:latin typeface="+mj-lt"/>
              </a:rPr>
              <a:t>ambitious</a:t>
            </a:r>
            <a:r>
              <a:rPr lang="en-GB" sz="3600" i="1" dirty="0">
                <a:latin typeface="+mj-lt"/>
              </a:rPr>
              <a:t> </a:t>
            </a:r>
            <a:r>
              <a:rPr lang="en-GB" sz="3200" i="1" dirty="0">
                <a:latin typeface="+mj-lt"/>
              </a:rPr>
              <a:t>and designed to give </a:t>
            </a:r>
            <a:r>
              <a:rPr lang="en-GB" sz="3600" b="1" i="1" dirty="0">
                <a:latin typeface="+mj-lt"/>
              </a:rPr>
              <a:t>all</a:t>
            </a:r>
            <a:r>
              <a:rPr lang="en-GB" sz="3200" i="1" dirty="0">
                <a:latin typeface="+mj-lt"/>
              </a:rPr>
              <a:t> pupils, including disadvantaged pupils and those with special educational needs and/or disabilities (SEND), the knowledge they need to </a:t>
            </a:r>
            <a:r>
              <a:rPr lang="en-GB" sz="3600" b="1" i="1" dirty="0" smtClean="0">
                <a:latin typeface="+mj-lt"/>
              </a:rPr>
              <a:t>succeed</a:t>
            </a:r>
            <a:r>
              <a:rPr lang="en-GB" sz="3200" i="1" dirty="0" smtClean="0">
                <a:latin typeface="+mj-lt"/>
              </a:rPr>
              <a:t>”</a:t>
            </a:r>
          </a:p>
          <a:p>
            <a:pPr algn="r"/>
            <a:r>
              <a:rPr lang="en-GB" sz="3200" b="1" i="1" dirty="0" smtClean="0">
                <a:latin typeface="+mj-lt"/>
              </a:rPr>
              <a:t>OFSTED, March 2020</a:t>
            </a:r>
            <a:endParaRPr lang="en-GB" sz="3200" b="1" i="1" dirty="0">
              <a:latin typeface="+mj-lt"/>
            </a:endParaRPr>
          </a:p>
        </p:txBody>
      </p:sp>
      <p:pic>
        <p:nvPicPr>
          <p:cNvPr id="9" name="Picture 8" descr="Home - Archway Learning Trus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8075" y="70488"/>
            <a:ext cx="923925" cy="92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098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173"/>
    </mc:Choice>
    <mc:Fallback>
      <p:transition spd="slow" advTm="471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70" y="105011"/>
            <a:ext cx="1052775" cy="1052775"/>
          </a:xfrm>
          <a:prstGeom prst="ellipse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87069" y="179388"/>
            <a:ext cx="78445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 smtClean="0">
                <a:latin typeface="+mj-lt"/>
              </a:rPr>
              <a:t>The Year 9 Curriculum</a:t>
            </a:r>
            <a:endParaRPr lang="en-GB" sz="3200" b="1" dirty="0">
              <a:latin typeface="+mj-lt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938127" y="1359799"/>
            <a:ext cx="1173622" cy="1135717"/>
            <a:chOff x="940190" y="1388231"/>
            <a:chExt cx="2508471" cy="2504098"/>
          </a:xfrm>
        </p:grpSpPr>
        <p:sp>
          <p:nvSpPr>
            <p:cNvPr id="7" name="Oval 6"/>
            <p:cNvSpPr/>
            <p:nvPr/>
          </p:nvSpPr>
          <p:spPr>
            <a:xfrm>
              <a:off x="940190" y="1400531"/>
              <a:ext cx="2491798" cy="2491798"/>
            </a:xfrm>
            <a:prstGeom prst="ellipse">
              <a:avLst/>
            </a:prstGeom>
            <a:solidFill>
              <a:srgbClr val="FF6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973535" y="2019373"/>
              <a:ext cx="2475126" cy="567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/>
                <a:t>English</a:t>
              </a:r>
              <a:endParaRPr lang="en-GB" b="1" dirty="0"/>
            </a:p>
          </p:txBody>
        </p:sp>
        <p:sp>
          <p:nvSpPr>
            <p:cNvPr id="28" name="Oval 27"/>
            <p:cNvSpPr/>
            <p:nvPr/>
          </p:nvSpPr>
          <p:spPr>
            <a:xfrm>
              <a:off x="940190" y="1388231"/>
              <a:ext cx="2491798" cy="2491798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</p:grpSp>
      <p:sp>
        <p:nvSpPr>
          <p:cNvPr id="55" name="TextBox 54"/>
          <p:cNvSpPr txBox="1"/>
          <p:nvPr/>
        </p:nvSpPr>
        <p:spPr>
          <a:xfrm rot="16200000">
            <a:off x="-280107" y="2564945"/>
            <a:ext cx="14422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/>
              <a:t>CORE</a:t>
            </a:r>
            <a:endParaRPr lang="en-GB" sz="4000" dirty="0"/>
          </a:p>
        </p:txBody>
      </p:sp>
      <p:grpSp>
        <p:nvGrpSpPr>
          <p:cNvPr id="29" name="Group 28"/>
          <p:cNvGrpSpPr/>
          <p:nvPr/>
        </p:nvGrpSpPr>
        <p:grpSpPr>
          <a:xfrm>
            <a:off x="2267812" y="1369925"/>
            <a:ext cx="1173622" cy="1135717"/>
            <a:chOff x="940190" y="1388231"/>
            <a:chExt cx="2508471" cy="2504098"/>
          </a:xfrm>
        </p:grpSpPr>
        <p:sp>
          <p:nvSpPr>
            <p:cNvPr id="30" name="Oval 29"/>
            <p:cNvSpPr/>
            <p:nvPr/>
          </p:nvSpPr>
          <p:spPr>
            <a:xfrm>
              <a:off x="940190" y="1400531"/>
              <a:ext cx="2491798" cy="2491798"/>
            </a:xfrm>
            <a:prstGeom prst="ellipse">
              <a:avLst/>
            </a:prstGeom>
            <a:solidFill>
              <a:srgbClr val="FF6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973535" y="2019374"/>
              <a:ext cx="2475126" cy="847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/>
                <a:t>Maths</a:t>
              </a:r>
              <a:endParaRPr lang="en-GB" b="1" dirty="0"/>
            </a:p>
          </p:txBody>
        </p:sp>
        <p:sp>
          <p:nvSpPr>
            <p:cNvPr id="32" name="Oval 31"/>
            <p:cNvSpPr/>
            <p:nvPr/>
          </p:nvSpPr>
          <p:spPr>
            <a:xfrm>
              <a:off x="940190" y="1388231"/>
              <a:ext cx="2491798" cy="2491798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4936131" y="1369925"/>
            <a:ext cx="1173622" cy="1135717"/>
            <a:chOff x="940190" y="1388231"/>
            <a:chExt cx="2508471" cy="2504098"/>
          </a:xfrm>
        </p:grpSpPr>
        <p:sp>
          <p:nvSpPr>
            <p:cNvPr id="34" name="Oval 33"/>
            <p:cNvSpPr/>
            <p:nvPr/>
          </p:nvSpPr>
          <p:spPr>
            <a:xfrm>
              <a:off x="940190" y="1400531"/>
              <a:ext cx="2491798" cy="2491798"/>
            </a:xfrm>
            <a:prstGeom prst="ellipse">
              <a:avLst/>
            </a:prstGeom>
            <a:solidFill>
              <a:srgbClr val="FF6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973535" y="2019374"/>
              <a:ext cx="2475126" cy="847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/>
                <a:t>RS</a:t>
              </a:r>
              <a:endParaRPr lang="en-GB" b="1" dirty="0"/>
            </a:p>
          </p:txBody>
        </p:sp>
        <p:sp>
          <p:nvSpPr>
            <p:cNvPr id="46" name="Oval 45"/>
            <p:cNvSpPr/>
            <p:nvPr/>
          </p:nvSpPr>
          <p:spPr>
            <a:xfrm>
              <a:off x="940190" y="1388231"/>
              <a:ext cx="2491798" cy="2491798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6210177" y="1354220"/>
            <a:ext cx="1173622" cy="1135717"/>
            <a:chOff x="940190" y="1388231"/>
            <a:chExt cx="2508471" cy="2504098"/>
          </a:xfrm>
        </p:grpSpPr>
        <p:sp>
          <p:nvSpPr>
            <p:cNvPr id="53" name="Oval 52"/>
            <p:cNvSpPr/>
            <p:nvPr/>
          </p:nvSpPr>
          <p:spPr>
            <a:xfrm>
              <a:off x="940190" y="1400531"/>
              <a:ext cx="2491798" cy="2491798"/>
            </a:xfrm>
            <a:prstGeom prst="ellipse">
              <a:avLst/>
            </a:prstGeom>
            <a:solidFill>
              <a:srgbClr val="FF6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58" name="Oval 57"/>
            <p:cNvSpPr/>
            <p:nvPr/>
          </p:nvSpPr>
          <p:spPr>
            <a:xfrm>
              <a:off x="940190" y="1388231"/>
              <a:ext cx="2491798" cy="2491798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973535" y="2019374"/>
              <a:ext cx="2475126" cy="847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/>
                <a:t>PE</a:t>
              </a:r>
              <a:endParaRPr lang="en-GB" b="1" dirty="0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3605872" y="1377740"/>
            <a:ext cx="1173622" cy="1135717"/>
            <a:chOff x="940190" y="1388231"/>
            <a:chExt cx="2508471" cy="2504098"/>
          </a:xfrm>
        </p:grpSpPr>
        <p:sp>
          <p:nvSpPr>
            <p:cNvPr id="60" name="Oval 59"/>
            <p:cNvSpPr/>
            <p:nvPr/>
          </p:nvSpPr>
          <p:spPr>
            <a:xfrm>
              <a:off x="940190" y="1400531"/>
              <a:ext cx="2491798" cy="2491798"/>
            </a:xfrm>
            <a:prstGeom prst="ellipse">
              <a:avLst/>
            </a:prstGeom>
            <a:solidFill>
              <a:srgbClr val="FF6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973535" y="2019374"/>
              <a:ext cx="2475126" cy="847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/>
                <a:t>Science</a:t>
              </a:r>
              <a:endParaRPr lang="en-GB" b="1" dirty="0"/>
            </a:p>
          </p:txBody>
        </p:sp>
        <p:sp>
          <p:nvSpPr>
            <p:cNvPr id="62" name="Oval 61"/>
            <p:cNvSpPr/>
            <p:nvPr/>
          </p:nvSpPr>
          <p:spPr>
            <a:xfrm>
              <a:off x="940190" y="1388231"/>
              <a:ext cx="2491798" cy="2491798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963152" y="2989087"/>
            <a:ext cx="1173622" cy="1135717"/>
            <a:chOff x="940190" y="1388231"/>
            <a:chExt cx="2508471" cy="2504098"/>
          </a:xfrm>
        </p:grpSpPr>
        <p:sp>
          <p:nvSpPr>
            <p:cNvPr id="64" name="Oval 63"/>
            <p:cNvSpPr/>
            <p:nvPr/>
          </p:nvSpPr>
          <p:spPr>
            <a:xfrm>
              <a:off x="940190" y="1400531"/>
              <a:ext cx="2491798" cy="2491798"/>
            </a:xfrm>
            <a:prstGeom prst="ellipse">
              <a:avLst/>
            </a:prstGeom>
            <a:solidFill>
              <a:srgbClr val="FF6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66" name="Oval 65"/>
            <p:cNvSpPr/>
            <p:nvPr/>
          </p:nvSpPr>
          <p:spPr>
            <a:xfrm>
              <a:off x="940190" y="1388231"/>
              <a:ext cx="2491798" cy="2491798"/>
            </a:xfrm>
            <a:prstGeom prst="ellipse">
              <a:avLst/>
            </a:prstGeom>
            <a:solidFill>
              <a:schemeClr val="accent4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973535" y="2019374"/>
              <a:ext cx="2475126" cy="847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/>
                <a:t>DT</a:t>
              </a:r>
              <a:endParaRPr lang="en-GB" b="1" dirty="0"/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2290772" y="2981607"/>
            <a:ext cx="1173622" cy="1135717"/>
            <a:chOff x="940190" y="1388231"/>
            <a:chExt cx="2508471" cy="2504098"/>
          </a:xfrm>
        </p:grpSpPr>
        <p:sp>
          <p:nvSpPr>
            <p:cNvPr id="68" name="Oval 67"/>
            <p:cNvSpPr/>
            <p:nvPr/>
          </p:nvSpPr>
          <p:spPr>
            <a:xfrm>
              <a:off x="940190" y="1400531"/>
              <a:ext cx="2491798" cy="2491798"/>
            </a:xfrm>
            <a:prstGeom prst="ellipse">
              <a:avLst/>
            </a:prstGeom>
            <a:solidFill>
              <a:srgbClr val="FF6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70" name="Oval 69"/>
            <p:cNvSpPr/>
            <p:nvPr/>
          </p:nvSpPr>
          <p:spPr>
            <a:xfrm>
              <a:off x="940190" y="1388231"/>
              <a:ext cx="2491798" cy="2491798"/>
            </a:xfrm>
            <a:prstGeom prst="ellipse">
              <a:avLst/>
            </a:prstGeom>
            <a:solidFill>
              <a:schemeClr val="accent4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973535" y="2019374"/>
              <a:ext cx="2475126" cy="847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/>
                <a:t>IT</a:t>
              </a:r>
              <a:endParaRPr lang="en-GB" b="1" dirty="0"/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4906347" y="3016866"/>
            <a:ext cx="1173622" cy="1135717"/>
            <a:chOff x="940190" y="1388231"/>
            <a:chExt cx="2508471" cy="2504098"/>
          </a:xfrm>
        </p:grpSpPr>
        <p:sp>
          <p:nvSpPr>
            <p:cNvPr id="72" name="Oval 71"/>
            <p:cNvSpPr/>
            <p:nvPr/>
          </p:nvSpPr>
          <p:spPr>
            <a:xfrm>
              <a:off x="940190" y="1400531"/>
              <a:ext cx="2491798" cy="2491798"/>
            </a:xfrm>
            <a:prstGeom prst="ellipse">
              <a:avLst/>
            </a:prstGeom>
            <a:solidFill>
              <a:srgbClr val="FF6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74" name="Oval 73"/>
            <p:cNvSpPr/>
            <p:nvPr/>
          </p:nvSpPr>
          <p:spPr>
            <a:xfrm>
              <a:off x="940190" y="1388231"/>
              <a:ext cx="2491798" cy="2491798"/>
            </a:xfrm>
            <a:prstGeom prst="ellipse">
              <a:avLst/>
            </a:prstGeom>
            <a:solidFill>
              <a:schemeClr val="accent4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973535" y="2019374"/>
              <a:ext cx="2475126" cy="847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/>
                <a:t>Music</a:t>
              </a:r>
              <a:endParaRPr lang="en-GB" b="1" dirty="0"/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3602460" y="3016866"/>
            <a:ext cx="1173622" cy="1135717"/>
            <a:chOff x="940190" y="1388231"/>
            <a:chExt cx="2508471" cy="2504098"/>
          </a:xfrm>
        </p:grpSpPr>
        <p:sp>
          <p:nvSpPr>
            <p:cNvPr id="76" name="Oval 75"/>
            <p:cNvSpPr/>
            <p:nvPr/>
          </p:nvSpPr>
          <p:spPr>
            <a:xfrm>
              <a:off x="940190" y="1400531"/>
              <a:ext cx="2491798" cy="249179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78" name="Oval 77"/>
            <p:cNvSpPr/>
            <p:nvPr/>
          </p:nvSpPr>
          <p:spPr>
            <a:xfrm>
              <a:off x="940190" y="1388231"/>
              <a:ext cx="2491798" cy="2491798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973535" y="2019374"/>
              <a:ext cx="2475126" cy="847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/>
                <a:t>Art</a:t>
              </a:r>
              <a:endParaRPr lang="en-GB" b="1" dirty="0"/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6210234" y="3011287"/>
            <a:ext cx="1173622" cy="1135717"/>
            <a:chOff x="940190" y="1388231"/>
            <a:chExt cx="2508471" cy="2504098"/>
          </a:xfrm>
        </p:grpSpPr>
        <p:sp>
          <p:nvSpPr>
            <p:cNvPr id="80" name="Oval 79"/>
            <p:cNvSpPr/>
            <p:nvPr/>
          </p:nvSpPr>
          <p:spPr>
            <a:xfrm>
              <a:off x="940190" y="1400531"/>
              <a:ext cx="2491798" cy="2491798"/>
            </a:xfrm>
            <a:prstGeom prst="ellipse">
              <a:avLst/>
            </a:prstGeom>
            <a:solidFill>
              <a:srgbClr val="FF6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82" name="Oval 81"/>
            <p:cNvSpPr/>
            <p:nvPr/>
          </p:nvSpPr>
          <p:spPr>
            <a:xfrm>
              <a:off x="940190" y="1388231"/>
              <a:ext cx="2491798" cy="2491798"/>
            </a:xfrm>
            <a:prstGeom prst="ellipse">
              <a:avLst/>
            </a:prstGeom>
            <a:solidFill>
              <a:schemeClr val="accent4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1007590" y="2019372"/>
              <a:ext cx="2441071" cy="81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/>
                <a:t>Drama</a:t>
              </a:r>
              <a:endParaRPr lang="en-GB" b="1" dirty="0"/>
            </a:p>
          </p:txBody>
        </p:sp>
      </p:grpSp>
      <p:sp>
        <p:nvSpPr>
          <p:cNvPr id="83" name="TextBox 82"/>
          <p:cNvSpPr txBox="1"/>
          <p:nvPr/>
        </p:nvSpPr>
        <p:spPr>
          <a:xfrm rot="16200000">
            <a:off x="-464516" y="5116398"/>
            <a:ext cx="1826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/>
              <a:t>Options</a:t>
            </a:r>
            <a:endParaRPr lang="en-GB" sz="4000" dirty="0"/>
          </a:p>
        </p:txBody>
      </p:sp>
      <p:grpSp>
        <p:nvGrpSpPr>
          <p:cNvPr id="101" name="Group 100"/>
          <p:cNvGrpSpPr/>
          <p:nvPr/>
        </p:nvGrpSpPr>
        <p:grpSpPr>
          <a:xfrm>
            <a:off x="2290772" y="4655992"/>
            <a:ext cx="1173622" cy="1135717"/>
            <a:chOff x="940190" y="1388231"/>
            <a:chExt cx="2508471" cy="2504098"/>
          </a:xfrm>
        </p:grpSpPr>
        <p:sp>
          <p:nvSpPr>
            <p:cNvPr id="102" name="Oval 101"/>
            <p:cNvSpPr/>
            <p:nvPr/>
          </p:nvSpPr>
          <p:spPr>
            <a:xfrm>
              <a:off x="940190" y="1400531"/>
              <a:ext cx="2491798" cy="2491798"/>
            </a:xfrm>
            <a:prstGeom prst="ellipse">
              <a:avLst/>
            </a:prstGeom>
            <a:solidFill>
              <a:srgbClr val="FF6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03" name="Oval 102"/>
            <p:cNvSpPr/>
            <p:nvPr/>
          </p:nvSpPr>
          <p:spPr>
            <a:xfrm>
              <a:off x="940190" y="1388231"/>
              <a:ext cx="2491798" cy="2491798"/>
            </a:xfrm>
            <a:prstGeom prst="ellipse">
              <a:avLst/>
            </a:prstGeom>
            <a:solidFill>
              <a:srgbClr val="92D05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973535" y="2019375"/>
              <a:ext cx="2475126" cy="7464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 smtClean="0"/>
                <a:t>Geography</a:t>
              </a:r>
              <a:endParaRPr lang="en-GB" sz="1600" b="1" dirty="0"/>
            </a:p>
          </p:txBody>
        </p:sp>
      </p:grpSp>
      <p:grpSp>
        <p:nvGrpSpPr>
          <p:cNvPr id="105" name="Group 104"/>
          <p:cNvGrpSpPr/>
          <p:nvPr/>
        </p:nvGrpSpPr>
        <p:grpSpPr>
          <a:xfrm>
            <a:off x="986885" y="4655992"/>
            <a:ext cx="1173622" cy="1135717"/>
            <a:chOff x="940190" y="1388231"/>
            <a:chExt cx="2508471" cy="2504098"/>
          </a:xfrm>
        </p:grpSpPr>
        <p:sp>
          <p:nvSpPr>
            <p:cNvPr id="106" name="Oval 105"/>
            <p:cNvSpPr/>
            <p:nvPr/>
          </p:nvSpPr>
          <p:spPr>
            <a:xfrm>
              <a:off x="940190" y="1400531"/>
              <a:ext cx="2491798" cy="249179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07" name="Oval 106"/>
            <p:cNvSpPr/>
            <p:nvPr/>
          </p:nvSpPr>
          <p:spPr>
            <a:xfrm>
              <a:off x="940190" y="1388231"/>
              <a:ext cx="2491798" cy="2491798"/>
            </a:xfrm>
            <a:prstGeom prst="ellipse">
              <a:avLst/>
            </a:prstGeom>
            <a:solidFill>
              <a:srgbClr val="92D05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973535" y="1742010"/>
              <a:ext cx="2475126" cy="20358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/>
                <a:t>French</a:t>
              </a:r>
            </a:p>
            <a:p>
              <a:pPr algn="ctr"/>
              <a:r>
                <a:rPr lang="en-GB" b="1" dirty="0" smtClean="0"/>
                <a:t>Or</a:t>
              </a:r>
            </a:p>
            <a:p>
              <a:pPr algn="ctr"/>
              <a:r>
                <a:rPr lang="en-GB" b="1" dirty="0" smtClean="0"/>
                <a:t>Spanish</a:t>
              </a:r>
              <a:endParaRPr lang="en-GB" b="1" dirty="0"/>
            </a:p>
          </p:txBody>
        </p:sp>
      </p:grpSp>
      <p:grpSp>
        <p:nvGrpSpPr>
          <p:cNvPr id="109" name="Group 108"/>
          <p:cNvGrpSpPr/>
          <p:nvPr/>
        </p:nvGrpSpPr>
        <p:grpSpPr>
          <a:xfrm>
            <a:off x="3594659" y="4650413"/>
            <a:ext cx="1173622" cy="1135717"/>
            <a:chOff x="940190" y="1388231"/>
            <a:chExt cx="2508471" cy="2504098"/>
          </a:xfrm>
        </p:grpSpPr>
        <p:sp>
          <p:nvSpPr>
            <p:cNvPr id="110" name="Oval 109"/>
            <p:cNvSpPr/>
            <p:nvPr/>
          </p:nvSpPr>
          <p:spPr>
            <a:xfrm>
              <a:off x="940190" y="1400531"/>
              <a:ext cx="2491798" cy="2491798"/>
            </a:xfrm>
            <a:prstGeom prst="ellipse">
              <a:avLst/>
            </a:prstGeom>
            <a:solidFill>
              <a:srgbClr val="FF6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11" name="Oval 110"/>
            <p:cNvSpPr/>
            <p:nvPr/>
          </p:nvSpPr>
          <p:spPr>
            <a:xfrm>
              <a:off x="940190" y="1388231"/>
              <a:ext cx="2491798" cy="2491798"/>
            </a:xfrm>
            <a:prstGeom prst="ellipse">
              <a:avLst/>
            </a:prstGeom>
            <a:solidFill>
              <a:srgbClr val="92D05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1007590" y="2019372"/>
              <a:ext cx="2441071" cy="81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/>
                <a:t>History</a:t>
              </a:r>
              <a:endParaRPr lang="en-GB" b="1" dirty="0"/>
            </a:p>
          </p:txBody>
        </p:sp>
      </p:grpSp>
      <p:sp>
        <p:nvSpPr>
          <p:cNvPr id="10" name="Chord 9"/>
          <p:cNvSpPr/>
          <p:nvPr/>
        </p:nvSpPr>
        <p:spPr>
          <a:xfrm rot="12948739">
            <a:off x="6357703" y="1385610"/>
            <a:ext cx="1005157" cy="1172276"/>
          </a:xfrm>
          <a:prstGeom prst="chord">
            <a:avLst>
              <a:gd name="adj1" fmla="val 5618545"/>
              <a:gd name="adj2" fmla="val 16570438"/>
            </a:avLst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7744691" y="1383319"/>
            <a:ext cx="4184073" cy="440120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All pupils will continue studying all their current subjects.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Pupils will make a preference now for one of the EBACC subjects (in green) to continue onto GCSEs.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The one they choose now, they will have 3 lessons each week, the other two will have 2 lessons each week.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The main options process will take place this time next year. </a:t>
            </a:r>
            <a:endParaRPr lang="en-GB" sz="20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2490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056"/>
    </mc:Choice>
    <mc:Fallback>
      <p:transition spd="slow" advTm="990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5" grpId="0"/>
      <p:bldP spid="8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olded Corner 28"/>
          <p:cNvSpPr/>
          <p:nvPr/>
        </p:nvSpPr>
        <p:spPr>
          <a:xfrm rot="21095637">
            <a:off x="4581442" y="3279223"/>
            <a:ext cx="3182017" cy="2813845"/>
          </a:xfrm>
          <a:prstGeom prst="foldedCorner">
            <a:avLst/>
          </a:prstGeom>
          <a:solidFill>
            <a:srgbClr val="66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Folded Corner 1"/>
          <p:cNvSpPr/>
          <p:nvPr/>
        </p:nvSpPr>
        <p:spPr>
          <a:xfrm rot="535757">
            <a:off x="811915" y="2512767"/>
            <a:ext cx="3182017" cy="2813845"/>
          </a:xfrm>
          <a:prstGeom prst="foldedCorner">
            <a:avLst/>
          </a:prstGeom>
          <a:solidFill>
            <a:srgbClr val="CCFF9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70" y="105011"/>
            <a:ext cx="1052775" cy="1052775"/>
          </a:xfrm>
          <a:prstGeom prst="ellipse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96538" y="246677"/>
            <a:ext cx="78445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 smtClean="0">
                <a:latin typeface="+mj-lt"/>
              </a:rPr>
              <a:t>What are ‘Ebacc subjects’?</a:t>
            </a:r>
            <a:endParaRPr lang="en-GB" sz="3200" b="1" dirty="0"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2570" y="1357439"/>
            <a:ext cx="11910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latin typeface="+mj-lt"/>
              </a:rPr>
              <a:t>History      Geography      French/Spanish</a:t>
            </a:r>
            <a:endParaRPr lang="en-GB" sz="2400" b="1" dirty="0"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 rot="535757">
            <a:off x="778521" y="2574322"/>
            <a:ext cx="3182017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i="1" dirty="0" smtClean="0">
                <a:latin typeface="+mj-lt"/>
              </a:rPr>
              <a:t>The government recommends students take at least one of these subjects.</a:t>
            </a:r>
          </a:p>
          <a:p>
            <a:pPr algn="ctr"/>
            <a:endParaRPr lang="en-GB" sz="2400" dirty="0">
              <a:latin typeface="+mj-lt"/>
            </a:endParaRPr>
          </a:p>
        </p:txBody>
      </p:sp>
      <p:sp>
        <p:nvSpPr>
          <p:cNvPr id="24" name="TextBox 23"/>
          <p:cNvSpPr txBox="1"/>
          <p:nvPr/>
        </p:nvSpPr>
        <p:spPr>
          <a:xfrm rot="21070560">
            <a:off x="4481849" y="3302129"/>
            <a:ext cx="3364353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latin typeface="+mj-lt"/>
              </a:rPr>
              <a:t>If you want to go to a top (Russell Group) university, we would suggest you take History </a:t>
            </a:r>
            <a:r>
              <a:rPr lang="en-GB" sz="2800" b="1" u="sng" dirty="0" smtClean="0">
                <a:latin typeface="+mj-lt"/>
              </a:rPr>
              <a:t>or</a:t>
            </a:r>
            <a:r>
              <a:rPr lang="en-GB" sz="2800" dirty="0" smtClean="0">
                <a:latin typeface="+mj-lt"/>
              </a:rPr>
              <a:t> Geography </a:t>
            </a:r>
            <a:r>
              <a:rPr lang="en-GB" sz="2800" b="1" u="sng" dirty="0" smtClean="0">
                <a:latin typeface="+mj-lt"/>
              </a:rPr>
              <a:t>and</a:t>
            </a:r>
            <a:r>
              <a:rPr lang="en-GB" sz="2800" dirty="0" smtClean="0">
                <a:latin typeface="+mj-lt"/>
              </a:rPr>
              <a:t> a language.</a:t>
            </a:r>
          </a:p>
          <a:p>
            <a:pPr algn="ctr"/>
            <a:endParaRPr lang="en-GB" dirty="0">
              <a:latin typeface="+mj-l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948416" y="2567047"/>
            <a:ext cx="336435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2800" dirty="0" smtClean="0">
              <a:latin typeface="+mj-lt"/>
            </a:endParaRPr>
          </a:p>
          <a:p>
            <a:pPr algn="ctr"/>
            <a:endParaRPr lang="en-GB" dirty="0">
              <a:latin typeface="+mj-lt"/>
            </a:endParaRPr>
          </a:p>
        </p:txBody>
      </p:sp>
      <p:sp>
        <p:nvSpPr>
          <p:cNvPr id="30" name="Folded Corner 29"/>
          <p:cNvSpPr/>
          <p:nvPr/>
        </p:nvSpPr>
        <p:spPr>
          <a:xfrm rot="535757">
            <a:off x="8417758" y="2459391"/>
            <a:ext cx="3182017" cy="2813845"/>
          </a:xfrm>
          <a:prstGeom prst="foldedCorner">
            <a:avLst/>
          </a:prstGeom>
          <a:solidFill>
            <a:srgbClr val="FF99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Box 30"/>
          <p:cNvSpPr txBox="1"/>
          <p:nvPr/>
        </p:nvSpPr>
        <p:spPr>
          <a:xfrm rot="535757">
            <a:off x="8384364" y="2520947"/>
            <a:ext cx="3182017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i="1" dirty="0" smtClean="0">
                <a:latin typeface="+mj-lt"/>
              </a:rPr>
              <a:t>You will put all these subjects in order of most preferred to least preferred.</a:t>
            </a:r>
          </a:p>
          <a:p>
            <a:pPr algn="ctr"/>
            <a:endParaRPr lang="en-GB" sz="2400" dirty="0">
              <a:latin typeface="+mj-lt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326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846"/>
    </mc:Choice>
    <mc:Fallback>
      <p:transition spd="slow" advTm="368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70" y="105011"/>
            <a:ext cx="1052775" cy="1052775"/>
          </a:xfrm>
          <a:prstGeom prst="ellipse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48994" y="169733"/>
            <a:ext cx="78445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 smtClean="0">
                <a:latin typeface="+mj-lt"/>
              </a:rPr>
              <a:t>Why are we changing the key stage length?</a:t>
            </a:r>
            <a:endParaRPr lang="en-GB" sz="3200" b="1" dirty="0">
              <a:latin typeface="+mj-lt"/>
            </a:endParaRPr>
          </a:p>
        </p:txBody>
      </p:sp>
      <p:pic>
        <p:nvPicPr>
          <p:cNvPr id="7" name="Picture 6" descr="Home - Archway Learning Trus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8075" y="70488"/>
            <a:ext cx="923925" cy="92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390524" y="1873045"/>
            <a:ext cx="11515725" cy="40181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3200" dirty="0" smtClean="0">
                <a:latin typeface="+mj-lt"/>
              </a:rPr>
              <a:t>Develop knowledge and understanding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sz="3200" dirty="0" smtClean="0">
              <a:latin typeface="+mj-lt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3200" dirty="0" smtClean="0">
                <a:latin typeface="+mj-lt"/>
              </a:rPr>
              <a:t>Broaden skills for GCSEs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sz="3200" dirty="0" smtClean="0">
              <a:latin typeface="+mj-lt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3200" dirty="0" smtClean="0">
                <a:latin typeface="+mj-lt"/>
              </a:rPr>
              <a:t>Broaden the curriculum for pupils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sz="3200" dirty="0" smtClean="0">
              <a:latin typeface="+mj-lt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3200" dirty="0" smtClean="0">
                <a:latin typeface="+mj-lt"/>
              </a:rPr>
              <a:t>Improve the life chances of pupils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sz="3200" dirty="0">
              <a:latin typeface="+mj-lt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349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574"/>
    </mc:Choice>
    <mc:Fallback>
      <p:transition spd="slow" advTm="515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70" y="105011"/>
            <a:ext cx="1052775" cy="1052775"/>
          </a:xfrm>
          <a:prstGeom prst="ellipse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38437" y="105011"/>
            <a:ext cx="103275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 smtClean="0">
                <a:latin typeface="+mj-lt"/>
              </a:rPr>
              <a:t>NES Curriculum Choices Process</a:t>
            </a:r>
            <a:endParaRPr lang="en-GB" sz="4000" b="1" dirty="0">
              <a:latin typeface="+mj-lt"/>
            </a:endParaRPr>
          </a:p>
        </p:txBody>
      </p:sp>
      <p:pic>
        <p:nvPicPr>
          <p:cNvPr id="17" name="Picture 16" descr="Home - Archway Learning Trus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8075" y="70488"/>
            <a:ext cx="923925" cy="92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70" y="1727386"/>
            <a:ext cx="3419952" cy="4553585"/>
          </a:xfrm>
          <a:prstGeom prst="rect">
            <a:avLst/>
          </a:prstGeom>
        </p:spPr>
      </p:pic>
      <p:pic>
        <p:nvPicPr>
          <p:cNvPr id="18" name="Picture 17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333" y="1475945"/>
            <a:ext cx="7841673" cy="2528234"/>
          </a:xfrm>
          <a:prstGeom prst="rect">
            <a:avLst/>
          </a:prstGeom>
        </p:spPr>
      </p:pic>
      <p:pic>
        <p:nvPicPr>
          <p:cNvPr id="19" name="Picture 18" descr="Screen Clippi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333" y="4162798"/>
            <a:ext cx="7841673" cy="2566819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769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044"/>
    </mc:Choice>
    <mc:Fallback>
      <p:transition spd="slow" advTm="250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70" y="105011"/>
            <a:ext cx="1052775" cy="1052775"/>
          </a:xfrm>
          <a:prstGeom prst="ellipse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01368" y="169733"/>
            <a:ext cx="107093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 smtClean="0">
                <a:latin typeface="+mj-lt"/>
              </a:rPr>
              <a:t>Subject Information</a:t>
            </a:r>
            <a:endParaRPr lang="en-GB" sz="2400" b="1" i="1" dirty="0">
              <a:latin typeface="+mj-l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346218" y="1343708"/>
            <a:ext cx="7636232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 smtClean="0">
                <a:latin typeface="+mj-lt"/>
              </a:rPr>
              <a:t>In the Curriculum Choices booklet, each subject has an information page where you can find:</a:t>
            </a:r>
          </a:p>
          <a:p>
            <a:endParaRPr lang="en-GB" sz="2000" dirty="0" smtClean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+mj-lt"/>
              </a:rPr>
              <a:t>Information about the </a:t>
            </a:r>
            <a:r>
              <a:rPr lang="en-GB" sz="2000" b="1" dirty="0" smtClean="0">
                <a:latin typeface="+mj-lt"/>
              </a:rPr>
              <a:t>course and skills </a:t>
            </a:r>
            <a:r>
              <a:rPr lang="en-GB" sz="2000" dirty="0" smtClean="0">
                <a:latin typeface="+mj-lt"/>
              </a:rPr>
              <a:t>that you will need or develop</a:t>
            </a:r>
          </a:p>
          <a:p>
            <a:endParaRPr lang="en-GB" sz="900" dirty="0" smtClean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+mj-lt"/>
              </a:rPr>
              <a:t>A brief overview on how you will be </a:t>
            </a:r>
            <a:r>
              <a:rPr lang="en-GB" sz="2000" b="1" dirty="0" smtClean="0">
                <a:latin typeface="+mj-lt"/>
              </a:rPr>
              <a:t>assessed</a:t>
            </a:r>
            <a:r>
              <a:rPr lang="en-GB" sz="2000" dirty="0" smtClean="0">
                <a:latin typeface="+mj-lt"/>
              </a:rPr>
              <a:t> (e.g. written exam, non-exam assessment, practical exam etc.)</a:t>
            </a:r>
          </a:p>
          <a:p>
            <a:endParaRPr lang="en-GB" sz="900" dirty="0" smtClean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+mj-lt"/>
              </a:rPr>
              <a:t>Contact details for the teacher who can answer any </a:t>
            </a:r>
            <a:r>
              <a:rPr lang="en-GB" sz="2000" b="1" dirty="0" smtClean="0">
                <a:latin typeface="+mj-lt"/>
              </a:rPr>
              <a:t>questions</a:t>
            </a:r>
            <a:r>
              <a:rPr lang="en-GB" sz="2000" dirty="0" smtClean="0">
                <a:latin typeface="+mj-lt"/>
              </a:rPr>
              <a:t> you have about the subject</a:t>
            </a:r>
          </a:p>
          <a:p>
            <a:endParaRPr lang="en-GB" sz="900" dirty="0" smtClean="0">
              <a:latin typeface="+mj-lt"/>
            </a:endParaRPr>
          </a:p>
        </p:txBody>
      </p:sp>
      <p:pic>
        <p:nvPicPr>
          <p:cNvPr id="27" name="Picture 26" descr="Home - Archway Learning Trus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6794" y="105011"/>
            <a:ext cx="923925" cy="92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34" y="1567017"/>
            <a:ext cx="3477321" cy="488453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417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836"/>
    </mc:Choice>
    <mc:Fallback>
      <p:transition spd="slow" advTm="278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70" y="105011"/>
            <a:ext cx="1052775" cy="1052775"/>
          </a:xfrm>
          <a:prstGeom prst="ellipse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95800" y="1381126"/>
            <a:ext cx="7486649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 smtClean="0">
                <a:latin typeface="+mj-lt"/>
              </a:rPr>
              <a:t>Students can get advice from lots of places:</a:t>
            </a:r>
          </a:p>
          <a:p>
            <a:endParaRPr lang="en-GB" sz="800" dirty="0" smtClean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+mj-lt"/>
              </a:rPr>
              <a:t>Parents</a:t>
            </a:r>
          </a:p>
          <a:p>
            <a:endParaRPr lang="en-GB" sz="800" dirty="0" smtClean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+mj-lt"/>
              </a:rPr>
              <a:t>Mr Barrow</a:t>
            </a:r>
          </a:p>
          <a:p>
            <a:endParaRPr lang="en-GB" sz="800" dirty="0" smtClean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+mj-lt"/>
              </a:rPr>
              <a:t>Mr Wright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800" dirty="0" smtClean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+mj-lt"/>
              </a:rPr>
              <a:t>Miss Paskin/Learning Support Keyworker</a:t>
            </a:r>
          </a:p>
          <a:p>
            <a:endParaRPr lang="en-GB" sz="800" dirty="0" smtClean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+mj-lt"/>
              </a:rPr>
              <a:t>Subject Teacher/Head of Department</a:t>
            </a:r>
          </a:p>
          <a:p>
            <a:endParaRPr lang="en-GB" sz="800" dirty="0" smtClean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+mj-lt"/>
              </a:rPr>
              <a:t>Your Tutor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latin typeface="+mj-lt"/>
            </a:endParaRPr>
          </a:p>
          <a:p>
            <a:pPr algn="ctr"/>
            <a:r>
              <a:rPr lang="en-GB" sz="2400" dirty="0" smtClean="0">
                <a:latin typeface="+mj-lt"/>
              </a:rPr>
              <a:t>After the deadline of </a:t>
            </a:r>
            <a:r>
              <a:rPr lang="en-GB" sz="2400" b="1" dirty="0" smtClean="0">
                <a:latin typeface="+mj-lt"/>
              </a:rPr>
              <a:t>Friday 11</a:t>
            </a:r>
            <a:r>
              <a:rPr lang="en-GB" sz="2400" b="1" baseline="30000" dirty="0" smtClean="0">
                <a:latin typeface="+mj-lt"/>
              </a:rPr>
              <a:t>th</a:t>
            </a:r>
            <a:r>
              <a:rPr lang="en-GB" sz="2400" b="1" dirty="0" smtClean="0">
                <a:latin typeface="+mj-lt"/>
              </a:rPr>
              <a:t> March 3pm</a:t>
            </a:r>
            <a:r>
              <a:rPr lang="en-GB" sz="2400" dirty="0" smtClean="0">
                <a:latin typeface="+mj-lt"/>
              </a:rPr>
              <a:t>, we will be reviewing the choices made. We will be in contact if we need to discuss your choices further.</a:t>
            </a:r>
          </a:p>
        </p:txBody>
      </p:sp>
      <p:pic>
        <p:nvPicPr>
          <p:cNvPr id="7" name="Picture 6" descr="Home - Archway Learning Trus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6794" y="105011"/>
            <a:ext cx="923925" cy="92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287069" y="179388"/>
            <a:ext cx="93904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 smtClean="0">
                <a:latin typeface="+mj-lt"/>
              </a:rPr>
              <a:t>Making the Right Decisions for </a:t>
            </a:r>
            <a:r>
              <a:rPr lang="en-GB" sz="4400" b="1" u="sng" dirty="0" smtClean="0">
                <a:latin typeface="+mj-lt"/>
              </a:rPr>
              <a:t>YOU</a:t>
            </a:r>
            <a:endParaRPr lang="en-GB" sz="3200" b="1" u="sng" dirty="0">
              <a:latin typeface="+mj-lt"/>
            </a:endParaRP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13" y="1374435"/>
            <a:ext cx="2848373" cy="4029637"/>
          </a:xfrm>
          <a:prstGeom prst="rect">
            <a:avLst/>
          </a:prstGeom>
        </p:spPr>
      </p:pic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216" y="3519055"/>
            <a:ext cx="2235602" cy="314031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008909" y="5985164"/>
            <a:ext cx="2313709" cy="87283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083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258"/>
    </mc:Choice>
    <mc:Fallback>
      <p:transition spd="slow" advTm="452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1|1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A9CE5FDBBC0FC4D8A1CB69D88F40410" ma:contentTypeVersion="12" ma:contentTypeDescription="Create a new document." ma:contentTypeScope="" ma:versionID="4ff680e1f7dea0602310d2e1e5e7761b">
  <xsd:schema xmlns:xsd="http://www.w3.org/2001/XMLSchema" xmlns:xs="http://www.w3.org/2001/XMLSchema" xmlns:p="http://schemas.microsoft.com/office/2006/metadata/properties" xmlns:ns3="334ceb74-126e-4d54-a72c-da6fc9c555bf" xmlns:ns4="8ea550a6-2502-4800-b164-a8d791919ca0" targetNamespace="http://schemas.microsoft.com/office/2006/metadata/properties" ma:root="true" ma:fieldsID="cfa45f193e81b35c470f8820a3917d17" ns3:_="" ns4:_="">
    <xsd:import namespace="334ceb74-126e-4d54-a72c-da6fc9c555bf"/>
    <xsd:import namespace="8ea550a6-2502-4800-b164-a8d791919ca0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4ceb74-126e-4d54-a72c-da6fc9c555b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a550a6-2502-4800-b164-a8d791919ca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CAA421A-5978-4C3D-BB27-54FDE4B3D9AA}">
  <ds:schemaRefs>
    <ds:schemaRef ds:uri="334ceb74-126e-4d54-a72c-da6fc9c555bf"/>
    <ds:schemaRef ds:uri="http://schemas.microsoft.com/office/2006/documentManagement/types"/>
    <ds:schemaRef ds:uri="http://purl.org/dc/dcmitype/"/>
    <ds:schemaRef ds:uri="http://purl.org/dc/elements/1.1/"/>
    <ds:schemaRef ds:uri="http://www.w3.org/XML/1998/namespace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8ea550a6-2502-4800-b164-a8d791919ca0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C05878EA-BAF8-41B9-8436-A63A11F5FC7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34ceb74-126e-4d54-a72c-da6fc9c555bf"/>
    <ds:schemaRef ds:uri="8ea550a6-2502-4800-b164-a8d791919ca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AAB002D-08B1-45A2-A9F2-07638A626F7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2885</TotalTime>
  <Words>566</Words>
  <Application>Microsoft Office PowerPoint</Application>
  <PresentationFormat>Widescreen</PresentationFormat>
  <Paragraphs>102</Paragraphs>
  <Slides>12</Slides>
  <Notes>10</Notes>
  <HiddenSlides>0</HiddenSlides>
  <MMClips>12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Woffindin-Taylor, L</dc:creator>
  <cp:lastModifiedBy>Mr J Wright - NES Staff</cp:lastModifiedBy>
  <cp:revision>58</cp:revision>
  <cp:lastPrinted>2021-02-02T17:50:22Z</cp:lastPrinted>
  <dcterms:created xsi:type="dcterms:W3CDTF">2021-02-02T16:30:03Z</dcterms:created>
  <dcterms:modified xsi:type="dcterms:W3CDTF">2022-03-01T12:02:02Z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0x0101004A9CE5FDBBC0FC4D8A1CB69D88F40410</vt:lpwstr>
  </property>
</Properties>
</file>