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589E8"/>
    <a:srgbClr val="FF00FF"/>
    <a:srgbClr val="000066"/>
    <a:srgbClr val="000082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" autoAdjust="0"/>
    <p:restoredTop sz="95833" autoAdjust="0"/>
  </p:normalViewPr>
  <p:slideViewPr>
    <p:cSldViewPr snapToGrid="0">
      <p:cViewPr>
        <p:scale>
          <a:sx n="66" d="100"/>
          <a:sy n="66" d="100"/>
        </p:scale>
        <p:origin x="2152" y="-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4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tiff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2.wdp"/><Relationship Id="rId2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.tiff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51972" y="5036019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3908317" y="2589032"/>
            <a:ext cx="1189662" cy="371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41384" y="7491911"/>
            <a:ext cx="1398022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5596247" y="8720816"/>
            <a:ext cx="1243269" cy="420012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179884" y="7670268"/>
            <a:ext cx="1571187" cy="1226661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27501" y="8735256"/>
            <a:ext cx="3572253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362697" y="6453109"/>
            <a:ext cx="1561525" cy="1226661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12638" y="7499871"/>
            <a:ext cx="1757863" cy="336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69530" y="6282930"/>
            <a:ext cx="3280382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293917" y="3964209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886997" y="3830779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134303" y="2759112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6341" y="1557174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68271" y="2597043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780680" y="35822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886583" y="3694242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9196" y="6030028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96136" y="726446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505847" y="737403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04974" y="1396564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670340" y="2366088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748869" y="250303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511614" y="741969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501121" y="741893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886583" y="371495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00301" y="3750827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01885" y="8472829"/>
            <a:ext cx="682278" cy="732756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10463" y="858293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67242" y="1253478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15360" y="866137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33544" y="8648194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772101" y="260602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61611" y="3539005"/>
            <a:ext cx="478724" cy="1610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Rectangle 566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2972610" y="1517768"/>
            <a:ext cx="2011094" cy="275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011" b="1" dirty="0">
                <a:solidFill>
                  <a:schemeClr val="tx1"/>
                </a:solidFill>
              </a:rPr>
              <a:t>Exam skills, revision</a:t>
            </a:r>
          </a:p>
          <a:p>
            <a:pPr algn="ctr"/>
            <a:r>
              <a:rPr lang="en-GB" sz="1011" b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</p:cNvCxnSpPr>
          <p:nvPr/>
        </p:nvCxnSpPr>
        <p:spPr>
          <a:xfrm>
            <a:off x="5032708" y="5045398"/>
            <a:ext cx="79942" cy="3786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367758" y="7200061"/>
            <a:ext cx="375989" cy="255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258504" y="8706748"/>
            <a:ext cx="1" cy="333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 flipH="1">
            <a:off x="1332806" y="8240768"/>
            <a:ext cx="364505" cy="685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3415906" y="6292255"/>
            <a:ext cx="1" cy="3328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108319" y="8633744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79807" y="8290771"/>
            <a:ext cx="1847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99" b="1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491073" y="8974822"/>
            <a:ext cx="0" cy="2701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643407" y="8560901"/>
            <a:ext cx="5509" cy="22827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20" name="Picture 119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364462" y="987491"/>
            <a:ext cx="971909" cy="792320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11652" y="7443893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499755" y="7514025"/>
            <a:ext cx="202974" cy="8530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657750" y="6600388"/>
            <a:ext cx="178028" cy="17919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143059" y="5657966"/>
            <a:ext cx="214280" cy="11781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296737" y="6096310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96248" y="4643601"/>
            <a:ext cx="198409" cy="7311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174989" y="3644831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310390" y="5108188"/>
            <a:ext cx="258567" cy="2227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013819" y="2585269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EXAMS #1 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032708" y="2503845"/>
            <a:ext cx="575751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EXAMS 2 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881271" y="1433931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EXAMS 3 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42742" y="2060321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55752" y="2049879"/>
            <a:ext cx="269841" cy="2607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409626" y="757043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Further study 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742333" y="664490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RS</a:t>
            </a:r>
          </a:p>
          <a:p>
            <a:r>
              <a:rPr lang="en-GB" sz="899" b="1" dirty="0"/>
              <a:t>A Level</a:t>
            </a:r>
          </a:p>
          <a:p>
            <a:endParaRPr lang="en-GB" sz="899" b="1" dirty="0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623119" y="694896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Move onwards </a:t>
            </a:r>
          </a:p>
          <a:p>
            <a:r>
              <a:rPr lang="en-GB" sz="899" b="1" dirty="0"/>
              <a:t>to great things! 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74470" y="1412844"/>
            <a:ext cx="138558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3x GCSE </a:t>
            </a:r>
          </a:p>
          <a:p>
            <a:r>
              <a:rPr lang="en-GB" sz="899" b="1" dirty="0"/>
              <a:t>RS EXAMS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492439" y="8713348"/>
            <a:ext cx="202619" cy="26147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474998" y="3958433"/>
            <a:ext cx="205257" cy="10013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120805" y="2880179"/>
            <a:ext cx="313562" cy="16056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924012" y="2401571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472172" y="7929867"/>
            <a:ext cx="1374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Do Christian beliefs impact how a Christian lives their life? (Christianity)</a:t>
            </a:r>
            <a:endParaRPr lang="en-GB" sz="1100" b="1" dirty="0"/>
          </a:p>
        </p:txBody>
      </p:sp>
      <p:sp>
        <p:nvSpPr>
          <p:cNvPr id="188" name="TextBox 187"/>
          <p:cNvSpPr txBox="1"/>
          <p:nvPr/>
        </p:nvSpPr>
        <p:spPr>
          <a:xfrm>
            <a:off x="2813966" y="9243492"/>
            <a:ext cx="13743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What does it mean to be ‘chosen’ by God? (Judaism)</a:t>
            </a:r>
            <a:endParaRPr lang="en-GB" sz="1100" b="1" dirty="0"/>
          </a:p>
        </p:txBody>
      </p:sp>
      <p:sp>
        <p:nvSpPr>
          <p:cNvPr id="189" name="TextBox 188"/>
          <p:cNvSpPr txBox="1"/>
          <p:nvPr/>
        </p:nvSpPr>
        <p:spPr>
          <a:xfrm>
            <a:off x="1870791" y="8014652"/>
            <a:ext cx="13743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What was so radical about Jesus? (Christianity)</a:t>
            </a:r>
            <a:endParaRPr lang="en-GB" sz="1100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338016" y="8699721"/>
            <a:ext cx="1374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Is it possible to follow Prophet Muhammad’s teachings in 21st century Britain? (Islam)</a:t>
            </a:r>
            <a:endParaRPr lang="en-GB" sz="1100" b="1" dirty="0"/>
          </a:p>
        </p:txBody>
      </p:sp>
      <p:sp>
        <p:nvSpPr>
          <p:cNvPr id="193" name="TextBox 192"/>
          <p:cNvSpPr txBox="1"/>
          <p:nvPr/>
        </p:nvSpPr>
        <p:spPr>
          <a:xfrm>
            <a:off x="5695146" y="6992739"/>
            <a:ext cx="1089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What is good and what is challenging about being a teenage Sikh in Britain today?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5617684" y="6109476"/>
            <a:ext cx="14009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Do the 10 Commandments transcend time? 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3553889" y="6722222"/>
            <a:ext cx="12567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What does justice mean to Christians? 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4866688" y="5651793"/>
            <a:ext cx="1623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Can art make a person more spiritual? 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3402863" y="5500132"/>
            <a:ext cx="15852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How can you be faithful to God even when it is unpopular?</a:t>
            </a:r>
          </a:p>
        </p:txBody>
      </p:sp>
      <p:pic>
        <p:nvPicPr>
          <p:cNvPr id="5" name="Picture 4" descr="Question Mark Sign png images transparent background free download ...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045">
            <a:off x="3174009" y="5836020"/>
            <a:ext cx="546913" cy="546913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295602" y="2495899"/>
            <a:ext cx="1148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Living the Christian life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379807" y="3222274"/>
            <a:ext cx="1374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Marriage and the Family (Christianity)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177024" y="1954273"/>
            <a:ext cx="1374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Living the Muslim life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69654" y="3758484"/>
            <a:ext cx="12430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Crime and Punishment (Islam)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608459" y="1876885"/>
            <a:ext cx="1132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Peace and conflict (Islam)</a:t>
            </a:r>
          </a:p>
        </p:txBody>
      </p:sp>
      <p:pic>
        <p:nvPicPr>
          <p:cNvPr id="9" name="Picture 8" descr="Praying hands 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3" y="7254174"/>
            <a:ext cx="410323" cy="629878"/>
          </a:xfrm>
          <a:prstGeom prst="rect">
            <a:avLst/>
          </a:prstGeom>
        </p:spPr>
      </p:pic>
      <p:pic>
        <p:nvPicPr>
          <p:cNvPr id="10" name="Picture 9" descr="Download Thought Thinking Emoji Free HQ Image HQ PNG Image | FreePNGImg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43" y="6687995"/>
            <a:ext cx="672450" cy="672450"/>
          </a:xfrm>
          <a:prstGeom prst="rect">
            <a:avLst/>
          </a:prstGeom>
        </p:spPr>
      </p:pic>
      <p:pic>
        <p:nvPicPr>
          <p:cNvPr id="11" name="Picture 10" descr="Clipart - Brown Cross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64" y="7984335"/>
            <a:ext cx="549672" cy="549672"/>
          </a:xfrm>
          <a:prstGeom prst="rect">
            <a:avLst/>
          </a:prstGeom>
        </p:spPr>
      </p:pic>
      <p:pic>
        <p:nvPicPr>
          <p:cNvPr id="12" name="Picture 11" descr="VA 003 Judaism | Free SVG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66" y="9285835"/>
            <a:ext cx="515478" cy="515478"/>
          </a:xfrm>
          <a:prstGeom prst="rect">
            <a:avLst/>
          </a:prstGeom>
        </p:spPr>
      </p:pic>
      <p:pic>
        <p:nvPicPr>
          <p:cNvPr id="13" name="Picture 12" descr="Islam PNG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59" y="3702755"/>
            <a:ext cx="614319" cy="619450"/>
          </a:xfrm>
          <a:prstGeom prst="rect">
            <a:avLst/>
          </a:prstGeom>
        </p:spPr>
      </p:pic>
      <p:pic>
        <p:nvPicPr>
          <p:cNvPr id="14" name="Picture 13" descr="khanda - orange | The Insignia of the Khalsa: The Khanda (Pu… | Flickr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42" y="8087117"/>
            <a:ext cx="434849" cy="527699"/>
          </a:xfrm>
          <a:prstGeom prst="rect">
            <a:avLst/>
          </a:prstGeom>
        </p:spPr>
      </p:pic>
      <p:pic>
        <p:nvPicPr>
          <p:cNvPr id="16" name="Picture 15" descr="Le emoji più usate su Twitter in tempo reale - Wired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03" t="7711" r="28472" b="15175"/>
          <a:stretch/>
        </p:blipFill>
        <p:spPr>
          <a:xfrm>
            <a:off x="1248400" y="2148585"/>
            <a:ext cx="431828" cy="434162"/>
          </a:xfrm>
          <a:prstGeom prst="rect">
            <a:avLst/>
          </a:prstGeom>
        </p:spPr>
      </p:pic>
      <p:pic>
        <p:nvPicPr>
          <p:cNvPr id="121" name="Picture 120" descr="Clipart - Brown Cross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90" y="4380589"/>
            <a:ext cx="549672" cy="549672"/>
          </a:xfrm>
          <a:prstGeom prst="rect">
            <a:avLst/>
          </a:prstGeom>
        </p:spPr>
      </p:pic>
      <p:pic>
        <p:nvPicPr>
          <p:cNvPr id="19" name="Picture 18" descr="Wrong Incorrect Delete · Free vector graphic on Pixabay"/>
          <p:cNvPicPr>
            <a:picLocks noChangeAspect="1"/>
          </p:cNvPicPr>
          <p:nvPr/>
        </p:nvPicPr>
        <p:blipFill>
          <a:blip r:embed="rId1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03" y="4420899"/>
            <a:ext cx="469297" cy="469297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-14334" y="5345236"/>
            <a:ext cx="1374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Do Christians offer solutions to arguments against God? (Christianity)</a:t>
            </a:r>
            <a:endParaRPr lang="en-GB" sz="1100" b="1" dirty="0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228120" y="7816690"/>
            <a:ext cx="258438" cy="23955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2" name="TextBox 121"/>
          <p:cNvSpPr txBox="1"/>
          <p:nvPr/>
        </p:nvSpPr>
        <p:spPr>
          <a:xfrm>
            <a:off x="1120805" y="6743504"/>
            <a:ext cx="2314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Are the Four Noble Truths Successful in diagnosing and solving the Problem of Evil and Suffering? (Buddhism)</a:t>
            </a:r>
            <a:endParaRPr lang="en-GB" sz="1100" b="1" dirty="0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886879" y="7396041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136143" y="6096310"/>
            <a:ext cx="326815" cy="21952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778965" y="6075962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7" name="TextBox 126"/>
          <p:cNvSpPr txBox="1"/>
          <p:nvPr/>
        </p:nvSpPr>
        <p:spPr>
          <a:xfrm>
            <a:off x="1874537" y="5412142"/>
            <a:ext cx="1632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Is religion a power for peace or a cause of conflict?(Pluralism and Humanism)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34580" y="4515245"/>
            <a:ext cx="1636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Should happiness in this life be the ultimate goal? (Humanism)</a:t>
            </a:r>
            <a:endParaRPr lang="en-GB" sz="11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2021827" y="4209409"/>
            <a:ext cx="1374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How do you know if something is right or wrong? (Ethical Theories)</a:t>
            </a:r>
            <a:endParaRPr lang="en-GB" sz="1100" b="1" dirty="0"/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781248" y="4983412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8" name="TextBox 137"/>
          <p:cNvSpPr txBox="1"/>
          <p:nvPr/>
        </p:nvSpPr>
        <p:spPr>
          <a:xfrm>
            <a:off x="3683151" y="4632435"/>
            <a:ext cx="1374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Christian beliefs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11652" y="4885332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4" name="TextBox 143"/>
          <p:cNvSpPr txBox="1"/>
          <p:nvPr/>
        </p:nvSpPr>
        <p:spPr>
          <a:xfrm>
            <a:off x="5410704" y="4358648"/>
            <a:ext cx="1374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Muslim beliefs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957" y="7379051"/>
            <a:ext cx="14192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People of Faith: what makes people inspirational?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1602036" y="7749461"/>
            <a:ext cx="212826" cy="25354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986987" y="8721190"/>
            <a:ext cx="1" cy="333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4610533" y="6145085"/>
            <a:ext cx="0" cy="5177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 flipV="1">
            <a:off x="5203459" y="6449257"/>
            <a:ext cx="259499" cy="1813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4789690" y="7474471"/>
            <a:ext cx="0" cy="5177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28120" y="5629702"/>
            <a:ext cx="415020" cy="59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2052661" y="5000782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 flipV="1">
            <a:off x="1469551" y="2711343"/>
            <a:ext cx="254743" cy="3070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 flipV="1">
            <a:off x="2628587" y="2479546"/>
            <a:ext cx="50640" cy="4635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endCxn id="215" idx="0"/>
          </p:cNvCxnSpPr>
          <p:nvPr/>
        </p:nvCxnSpPr>
        <p:spPr>
          <a:xfrm flipH="1">
            <a:off x="2949963" y="2261739"/>
            <a:ext cx="188240" cy="33530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3" name="TextBox 162"/>
          <p:cNvSpPr txBox="1"/>
          <p:nvPr/>
        </p:nvSpPr>
        <p:spPr>
          <a:xfrm>
            <a:off x="2806840" y="1954272"/>
            <a:ext cx="1713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Matters of life and death (Christianity)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B6B40F-B65F-EFC2-AF6C-3F97296435B8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7099" y="1877297"/>
            <a:ext cx="609255" cy="627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FE1AAD-7694-9137-6CF6-E0D38622CDE9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7" y="3532482"/>
            <a:ext cx="702579" cy="7977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CF9217-B849-EB42-838D-581DB96BD5F3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1854" y="5123611"/>
            <a:ext cx="574504" cy="6113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EF21B1-CF7B-9123-F333-2EE2E1CA8A7A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856" y="6616668"/>
            <a:ext cx="809364" cy="769441"/>
          </a:xfrm>
          <a:prstGeom prst="rect">
            <a:avLst/>
          </a:prstGeom>
        </p:spPr>
      </p:pic>
      <p:pic>
        <p:nvPicPr>
          <p:cNvPr id="26" name="Picture 25" descr="Islam PNG">
            <a:extLst>
              <a:ext uri="{FF2B5EF4-FFF2-40B4-BE49-F238E27FC236}">
                <a16:creationId xmlns:a16="http://schemas.microsoft.com/office/drawing/2014/main" id="{79DA862D-DCDD-8524-2319-CEFD83C6E1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54" y="9140828"/>
            <a:ext cx="614319" cy="6194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1315F67-C47F-41EF-162F-AB3BE598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8477" y="3110538"/>
            <a:ext cx="762005" cy="6697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0AD1C78-17A8-6172-02E4-F81457D30BAB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0316" y="1066602"/>
            <a:ext cx="809760" cy="794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F32059-E4C3-4342-46B5-45E01D8B542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97980" y="95195"/>
            <a:ext cx="1076325" cy="933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61C48B-6892-64B1-A6D0-042DFA071B38}"/>
              </a:ext>
            </a:extLst>
          </p:cNvPr>
          <p:cNvSpPr txBox="1"/>
          <p:nvPr/>
        </p:nvSpPr>
        <p:spPr>
          <a:xfrm>
            <a:off x="4900302" y="3029009"/>
            <a:ext cx="1641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EDEXCEL GCSE RELIGIOUS STUDIES B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1324852" y="3837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0" name="Picture 119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559925" y="2044321"/>
            <a:ext cx="741607" cy="599586"/>
          </a:xfrm>
          <a:prstGeom prst="rect">
            <a:avLst/>
          </a:prstGeom>
        </p:spPr>
      </p:pic>
      <p:sp>
        <p:nvSpPr>
          <p:cNvPr id="204" name="Rectangle 20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58615" y="1641361"/>
            <a:ext cx="980995" cy="37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Move onwards </a:t>
            </a:r>
          </a:p>
          <a:p>
            <a:r>
              <a:rPr lang="en-GB" sz="899" b="1" dirty="0"/>
              <a:t>to great things!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2955302" y="-19224"/>
            <a:ext cx="3138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A-Level– Philosophy, Ethics and the Development of Christian Thought 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39438" y="4446784"/>
            <a:ext cx="1499808" cy="4210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06" r="530" b="32512"/>
          <a:stretch/>
        </p:blipFill>
        <p:spPr>
          <a:xfrm>
            <a:off x="5681566" y="7062716"/>
            <a:ext cx="1030835" cy="529554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-1340" y="5302678"/>
            <a:ext cx="3051141" cy="1472781"/>
          </a:xfrm>
          <a:prstGeom prst="blockArc">
            <a:avLst>
              <a:gd name="adj1" fmla="val 10522297"/>
              <a:gd name="adj2" fmla="val 329309"/>
              <a:gd name="adj3" fmla="val 2547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497852" y="7132326"/>
            <a:ext cx="3869253" cy="4139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3956930" y="2829414"/>
            <a:ext cx="2646072" cy="1446743"/>
          </a:xfrm>
          <a:prstGeom prst="blockArc">
            <a:avLst>
              <a:gd name="adj1" fmla="val 10768682"/>
              <a:gd name="adj2" fmla="val 275274"/>
              <a:gd name="adj3" fmla="val 2891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549339" y="4531884"/>
            <a:ext cx="2070444" cy="3439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714136" y="2229750"/>
            <a:ext cx="3671913" cy="4584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203606" y="4272830"/>
            <a:ext cx="905241" cy="93459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326275" y="4413563"/>
            <a:ext cx="669213" cy="6469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79584" y="2247631"/>
            <a:ext cx="672139" cy="443377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371043" y="4520453"/>
            <a:ext cx="585532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13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411444" y="4440233"/>
            <a:ext cx="506697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753344" y="6869955"/>
            <a:ext cx="928222" cy="9345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4909262" y="7023424"/>
            <a:ext cx="648852" cy="6469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4918288" y="7085080"/>
            <a:ext cx="632777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12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4971771" y="7012655"/>
            <a:ext cx="506697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386050" y="3940298"/>
            <a:ext cx="548406" cy="1319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731293" y="6316001"/>
            <a:ext cx="171609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Ancient Philosophical Influences (Plato and Aristotle)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 flipH="1" flipV="1">
            <a:off x="808867" y="5461713"/>
            <a:ext cx="425899" cy="921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>
            <a:off x="1103330" y="6403781"/>
            <a:ext cx="177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269256" y="6942096"/>
            <a:ext cx="81314" cy="20051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216522" y="6441154"/>
            <a:ext cx="198180" cy="294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350570" y="7490083"/>
            <a:ext cx="31845" cy="36064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777192" y="7932775"/>
            <a:ext cx="12613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Augustine – Human Nature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2021708" y="7486850"/>
            <a:ext cx="42247" cy="26801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-9575" y="5395637"/>
            <a:ext cx="824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/>
              <a:t>Christian Moral Action - Bonhoeffer</a:t>
            </a:r>
            <a:endParaRPr lang="en-GB" sz="899" b="1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960435" y="5138386"/>
            <a:ext cx="7570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Natural Law</a:t>
            </a:r>
            <a:endParaRPr lang="en-GB" sz="899" b="1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2955302" y="4807635"/>
            <a:ext cx="1072" cy="40691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671219" y="4726267"/>
            <a:ext cx="2126" cy="36005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551065" y="4606286"/>
            <a:ext cx="208192" cy="24430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09913" y="5094304"/>
            <a:ext cx="986212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Religious Language – symbols and analogy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585259" y="4771395"/>
            <a:ext cx="986212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Religious language 20</a:t>
            </a:r>
            <a:r>
              <a:rPr lang="en-GB" sz="899" b="1" baseline="30000" dirty="0"/>
              <a:t>th</a:t>
            </a:r>
            <a:r>
              <a:rPr lang="en-GB" sz="899" b="1" dirty="0"/>
              <a:t> century perspectives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828333" y="2007347"/>
            <a:ext cx="0" cy="23979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558924" y="1794597"/>
            <a:ext cx="1513375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Revision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608357" y="7815343"/>
            <a:ext cx="10534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/>
              <a:t>Knowledge of God’s Existence</a:t>
            </a:r>
            <a:endParaRPr lang="en-GB" sz="899" b="1" dirty="0"/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597398" y="5872352"/>
            <a:ext cx="310559" cy="8704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6046599" y="3482203"/>
            <a:ext cx="811401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Nature and attributes of God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757729" y="2520166"/>
            <a:ext cx="353860" cy="11920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44193A3-493D-C0E9-50A6-CF70352B6BA4}"/>
              </a:ext>
            </a:extLst>
          </p:cNvPr>
          <p:cNvSpPr/>
          <p:nvPr/>
        </p:nvSpPr>
        <p:spPr>
          <a:xfrm>
            <a:off x="1487378" y="3664158"/>
            <a:ext cx="7360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Applied Ethics: Business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994517-CA29-F15A-8923-70B135A1329B}"/>
              </a:ext>
            </a:extLst>
          </p:cNvPr>
          <p:cNvCxnSpPr>
            <a:cxnSpLocks/>
          </p:cNvCxnSpPr>
          <p:nvPr/>
        </p:nvCxnSpPr>
        <p:spPr>
          <a:xfrm>
            <a:off x="1907356" y="4242518"/>
            <a:ext cx="0" cy="28936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40FB34-B73D-60A0-73BE-5DC608744DD6}"/>
              </a:ext>
            </a:extLst>
          </p:cNvPr>
          <p:cNvCxnSpPr>
            <a:cxnSpLocks/>
          </p:cNvCxnSpPr>
          <p:nvPr/>
        </p:nvCxnSpPr>
        <p:spPr>
          <a:xfrm flipH="1">
            <a:off x="2163498" y="6933990"/>
            <a:ext cx="97078" cy="27301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F11E741-743A-A872-6359-33EC8D7FFF1E}"/>
              </a:ext>
            </a:extLst>
          </p:cNvPr>
          <p:cNvSpPr txBox="1"/>
          <p:nvPr/>
        </p:nvSpPr>
        <p:spPr>
          <a:xfrm>
            <a:off x="1857411" y="6366345"/>
            <a:ext cx="13518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Arguments for the Existence of God: Observation and Reason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E8AA6C9-E4A9-D0BC-F69B-D847E3DE55F3}"/>
              </a:ext>
            </a:extLst>
          </p:cNvPr>
          <p:cNvCxnSpPr>
            <a:cxnSpLocks/>
          </p:cNvCxnSpPr>
          <p:nvPr/>
        </p:nvCxnSpPr>
        <p:spPr>
          <a:xfrm flipH="1" flipV="1">
            <a:off x="2217439" y="4811516"/>
            <a:ext cx="6048" cy="36818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E3BC8B0-C21E-8C0D-0946-AE2EE9961CBF}"/>
              </a:ext>
            </a:extLst>
          </p:cNvPr>
          <p:cNvSpPr txBox="1"/>
          <p:nvPr/>
        </p:nvSpPr>
        <p:spPr>
          <a:xfrm>
            <a:off x="2483643" y="5159705"/>
            <a:ext cx="831969" cy="58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Applied Ethics: Euthanasia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3171AE-8EAA-135A-094C-5A6AFC3AD04E}"/>
              </a:ext>
            </a:extLst>
          </p:cNvPr>
          <p:cNvCxnSpPr>
            <a:cxnSpLocks/>
          </p:cNvCxnSpPr>
          <p:nvPr/>
        </p:nvCxnSpPr>
        <p:spPr>
          <a:xfrm flipH="1" flipV="1">
            <a:off x="3159206" y="7512462"/>
            <a:ext cx="31845" cy="36064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9090CA5-C954-0D94-662B-CF9F88031D4F}"/>
              </a:ext>
            </a:extLst>
          </p:cNvPr>
          <p:cNvSpPr/>
          <p:nvPr/>
        </p:nvSpPr>
        <p:spPr>
          <a:xfrm>
            <a:off x="2585828" y="7955154"/>
            <a:ext cx="12613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Death and the Afterlife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DE92C9-B2AB-9A5A-9213-6C38685DD9A8}"/>
              </a:ext>
            </a:extLst>
          </p:cNvPr>
          <p:cNvSpPr/>
          <p:nvPr/>
        </p:nvSpPr>
        <p:spPr>
          <a:xfrm>
            <a:off x="3003441" y="6562154"/>
            <a:ext cx="1014567" cy="42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Soul, Mind and Body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23082C-7D56-8842-31D5-CBACA3F0E95E}"/>
              </a:ext>
            </a:extLst>
          </p:cNvPr>
          <p:cNvCxnSpPr>
            <a:cxnSpLocks/>
          </p:cNvCxnSpPr>
          <p:nvPr/>
        </p:nvCxnSpPr>
        <p:spPr>
          <a:xfrm>
            <a:off x="3539907" y="6970431"/>
            <a:ext cx="92" cy="20644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155DD0-F661-6667-02C3-BB20F00DC94D}"/>
              </a:ext>
            </a:extLst>
          </p:cNvPr>
          <p:cNvCxnSpPr>
            <a:cxnSpLocks/>
          </p:cNvCxnSpPr>
          <p:nvPr/>
        </p:nvCxnSpPr>
        <p:spPr>
          <a:xfrm flipH="1">
            <a:off x="1400458" y="7023424"/>
            <a:ext cx="105138" cy="50337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CD6944-A3C1-C301-8379-CC5D7FB50192}"/>
              </a:ext>
            </a:extLst>
          </p:cNvPr>
          <p:cNvCxnSpPr>
            <a:cxnSpLocks/>
          </p:cNvCxnSpPr>
          <p:nvPr/>
        </p:nvCxnSpPr>
        <p:spPr>
          <a:xfrm flipV="1">
            <a:off x="2021608" y="7486850"/>
            <a:ext cx="42247" cy="26801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37A3BF6-5679-0205-911E-AD234749D19E}"/>
              </a:ext>
            </a:extLst>
          </p:cNvPr>
          <p:cNvSpPr/>
          <p:nvPr/>
        </p:nvSpPr>
        <p:spPr>
          <a:xfrm>
            <a:off x="1608257" y="7815343"/>
            <a:ext cx="10534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/>
              <a:t>Knowledge of God’s Existence</a:t>
            </a:r>
            <a:endParaRPr lang="en-GB" sz="899" b="1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0B3AA9-35D5-C9D0-5E87-01F308FF1538}"/>
              </a:ext>
            </a:extLst>
          </p:cNvPr>
          <p:cNvCxnSpPr>
            <a:cxnSpLocks/>
          </p:cNvCxnSpPr>
          <p:nvPr/>
        </p:nvCxnSpPr>
        <p:spPr>
          <a:xfrm flipV="1">
            <a:off x="1042172" y="7128418"/>
            <a:ext cx="42247" cy="26801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9CE9D83-AB91-C2B5-8651-7BFD437D5FF1}"/>
              </a:ext>
            </a:extLst>
          </p:cNvPr>
          <p:cNvSpPr/>
          <p:nvPr/>
        </p:nvSpPr>
        <p:spPr>
          <a:xfrm>
            <a:off x="180866" y="7396437"/>
            <a:ext cx="10534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The Person of Jesus</a:t>
            </a:r>
            <a:endParaRPr lang="en-GB" sz="899" b="1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96ADAF-F2A2-C0DE-A69A-CBF8475B67CC}"/>
              </a:ext>
            </a:extLst>
          </p:cNvPr>
          <p:cNvCxnSpPr>
            <a:cxnSpLocks/>
          </p:cNvCxnSpPr>
          <p:nvPr/>
        </p:nvCxnSpPr>
        <p:spPr>
          <a:xfrm flipV="1">
            <a:off x="597398" y="6688881"/>
            <a:ext cx="338949" cy="4652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113B6BF-BEC4-D298-9626-4DD972DFBD9D}"/>
              </a:ext>
            </a:extLst>
          </p:cNvPr>
          <p:cNvSpPr/>
          <p:nvPr/>
        </p:nvSpPr>
        <p:spPr>
          <a:xfrm>
            <a:off x="0" y="6452769"/>
            <a:ext cx="74590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/>
              <a:t>Christian Moral Principles</a:t>
            </a:r>
            <a:endParaRPr lang="en-GB" sz="899" b="1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74B31B9-AC4B-B253-FEC7-424935D6E390}"/>
              </a:ext>
            </a:extLst>
          </p:cNvPr>
          <p:cNvCxnSpPr>
            <a:cxnSpLocks/>
          </p:cNvCxnSpPr>
          <p:nvPr/>
        </p:nvCxnSpPr>
        <p:spPr>
          <a:xfrm>
            <a:off x="785395" y="4891831"/>
            <a:ext cx="256777" cy="15193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EBD499D-58D9-FD7F-3C5A-C1A013303545}"/>
              </a:ext>
            </a:extLst>
          </p:cNvPr>
          <p:cNvSpPr/>
          <p:nvPr/>
        </p:nvSpPr>
        <p:spPr>
          <a:xfrm>
            <a:off x="0" y="4596671"/>
            <a:ext cx="10534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/>
              <a:t>Utilitarianism</a:t>
            </a:r>
            <a:endParaRPr lang="en-GB" sz="899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977A2B-71D5-2F9A-E1FC-355ACBB3F050}"/>
              </a:ext>
            </a:extLst>
          </p:cNvPr>
          <p:cNvSpPr/>
          <p:nvPr/>
        </p:nvSpPr>
        <p:spPr>
          <a:xfrm>
            <a:off x="645651" y="3941034"/>
            <a:ext cx="721430" cy="4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/>
              <a:t>Kantian Ethics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9C66AD9-4981-D8B0-F6BB-E4A1A65C2539}"/>
              </a:ext>
            </a:extLst>
          </p:cNvPr>
          <p:cNvCxnSpPr>
            <a:cxnSpLocks/>
          </p:cNvCxnSpPr>
          <p:nvPr/>
        </p:nvCxnSpPr>
        <p:spPr>
          <a:xfrm>
            <a:off x="1072281" y="4368248"/>
            <a:ext cx="270936" cy="30862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26990B1D-C189-0D83-0C78-CCEF3D84FBAF}"/>
              </a:ext>
            </a:extLst>
          </p:cNvPr>
          <p:cNvSpPr/>
          <p:nvPr/>
        </p:nvSpPr>
        <p:spPr>
          <a:xfrm>
            <a:off x="2287329" y="3729011"/>
            <a:ext cx="97665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Applied Ethics: Sexual Ethics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93D443E-25BF-4F22-4A9A-39E41AFA84EE}"/>
              </a:ext>
            </a:extLst>
          </p:cNvPr>
          <p:cNvCxnSpPr>
            <a:cxnSpLocks/>
          </p:cNvCxnSpPr>
          <p:nvPr/>
        </p:nvCxnSpPr>
        <p:spPr>
          <a:xfrm>
            <a:off x="2848727" y="4274109"/>
            <a:ext cx="0" cy="28936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B150801C-30C9-4F7C-3EE8-F9441A99A5E6}"/>
              </a:ext>
            </a:extLst>
          </p:cNvPr>
          <p:cNvSpPr/>
          <p:nvPr/>
        </p:nvSpPr>
        <p:spPr>
          <a:xfrm>
            <a:off x="1363781" y="5166368"/>
            <a:ext cx="7570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Situation Ethics</a:t>
            </a:r>
            <a:endParaRPr lang="en-GB" sz="899" b="1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2C92A9B-FEDB-A3D2-35CD-3D3C67A02F23}"/>
              </a:ext>
            </a:extLst>
          </p:cNvPr>
          <p:cNvCxnSpPr>
            <a:cxnSpLocks/>
          </p:cNvCxnSpPr>
          <p:nvPr/>
        </p:nvCxnSpPr>
        <p:spPr>
          <a:xfrm flipH="1" flipV="1">
            <a:off x="1433388" y="4909651"/>
            <a:ext cx="194441" cy="29805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950DDD3-2FE1-1FE5-F349-33B4A34B2175}"/>
              </a:ext>
            </a:extLst>
          </p:cNvPr>
          <p:cNvSpPr/>
          <p:nvPr/>
        </p:nvSpPr>
        <p:spPr>
          <a:xfrm>
            <a:off x="1157536" y="6168433"/>
            <a:ext cx="9014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Religious Experience</a:t>
            </a:r>
            <a:endParaRPr lang="en-GB" sz="899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035667-26D4-BAF2-4634-902464C61226}"/>
              </a:ext>
            </a:extLst>
          </p:cNvPr>
          <p:cNvCxnSpPr>
            <a:cxnSpLocks/>
          </p:cNvCxnSpPr>
          <p:nvPr/>
        </p:nvCxnSpPr>
        <p:spPr>
          <a:xfrm flipH="1">
            <a:off x="1120972" y="6586359"/>
            <a:ext cx="384624" cy="21310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18F82281-B93B-291C-6D24-94D9CDE1A7D1}"/>
              </a:ext>
            </a:extLst>
          </p:cNvPr>
          <p:cNvSpPr/>
          <p:nvPr/>
        </p:nvSpPr>
        <p:spPr>
          <a:xfrm>
            <a:off x="1445580" y="5685792"/>
            <a:ext cx="9064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The Problem Of Evil</a:t>
            </a:r>
            <a:endParaRPr lang="en-GB" sz="899" b="1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8C74522-7B68-C673-8F92-29A25D6461F0}"/>
              </a:ext>
            </a:extLst>
          </p:cNvPr>
          <p:cNvCxnSpPr>
            <a:cxnSpLocks/>
          </p:cNvCxnSpPr>
          <p:nvPr/>
        </p:nvCxnSpPr>
        <p:spPr>
          <a:xfrm flipH="1" flipV="1">
            <a:off x="1109160" y="5844335"/>
            <a:ext cx="435416" cy="7153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8A54DB5-04DF-027C-EFB5-936DE39CAED4}"/>
              </a:ext>
            </a:extLst>
          </p:cNvPr>
          <p:cNvCxnSpPr>
            <a:cxnSpLocks/>
          </p:cNvCxnSpPr>
          <p:nvPr/>
        </p:nvCxnSpPr>
        <p:spPr>
          <a:xfrm flipH="1" flipV="1">
            <a:off x="5851442" y="3493696"/>
            <a:ext cx="311427" cy="8926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0908A923-E3FC-BEFF-E8DE-E342678FC07E}"/>
              </a:ext>
            </a:extLst>
          </p:cNvPr>
          <p:cNvSpPr/>
          <p:nvPr/>
        </p:nvSpPr>
        <p:spPr>
          <a:xfrm>
            <a:off x="6003338" y="2334775"/>
            <a:ext cx="81140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Liberation Theology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0123145-3356-FC05-26D4-EF75034FDC47}"/>
              </a:ext>
            </a:extLst>
          </p:cNvPr>
          <p:cNvCxnSpPr>
            <a:cxnSpLocks/>
          </p:cNvCxnSpPr>
          <p:nvPr/>
        </p:nvCxnSpPr>
        <p:spPr>
          <a:xfrm flipV="1">
            <a:off x="4788950" y="2149972"/>
            <a:ext cx="55112" cy="5210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2131B56-DD67-D89F-F353-63CEF06D4EF1}"/>
              </a:ext>
            </a:extLst>
          </p:cNvPr>
          <p:cNvCxnSpPr>
            <a:cxnSpLocks/>
          </p:cNvCxnSpPr>
          <p:nvPr/>
        </p:nvCxnSpPr>
        <p:spPr>
          <a:xfrm flipH="1">
            <a:off x="4309913" y="2048614"/>
            <a:ext cx="72502" cy="23126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883C6CFD-4A24-233B-BB1E-3B4D37779BC7}"/>
              </a:ext>
            </a:extLst>
          </p:cNvPr>
          <p:cNvSpPr/>
          <p:nvPr/>
        </p:nvSpPr>
        <p:spPr>
          <a:xfrm>
            <a:off x="4197568" y="1809927"/>
            <a:ext cx="811401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Meta-Ethics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9A68630-5C18-DBDE-AD56-E9F0500F82CF}"/>
              </a:ext>
            </a:extLst>
          </p:cNvPr>
          <p:cNvSpPr/>
          <p:nvPr/>
        </p:nvSpPr>
        <p:spPr>
          <a:xfrm>
            <a:off x="2287329" y="3727732"/>
            <a:ext cx="97665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dirty="0"/>
              <a:t>Applied Ethics: Sexual Ethics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C4A0FA9-0E14-1A37-F2F4-FE642868A164}"/>
              </a:ext>
            </a:extLst>
          </p:cNvPr>
          <p:cNvCxnSpPr>
            <a:cxnSpLocks/>
          </p:cNvCxnSpPr>
          <p:nvPr/>
        </p:nvCxnSpPr>
        <p:spPr>
          <a:xfrm>
            <a:off x="2850342" y="4272830"/>
            <a:ext cx="0" cy="28936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38AA4F2F-48A2-5825-CC99-E1EFF0026F96}"/>
              </a:ext>
            </a:extLst>
          </p:cNvPr>
          <p:cNvSpPr/>
          <p:nvPr/>
        </p:nvSpPr>
        <p:spPr>
          <a:xfrm>
            <a:off x="3523353" y="3947025"/>
            <a:ext cx="976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Conscience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CB8D61E-8721-91F8-239F-6F68D29B9EB9}"/>
              </a:ext>
            </a:extLst>
          </p:cNvPr>
          <p:cNvCxnSpPr>
            <a:cxnSpLocks/>
          </p:cNvCxnSpPr>
          <p:nvPr/>
        </p:nvCxnSpPr>
        <p:spPr>
          <a:xfrm>
            <a:off x="4220833" y="4188337"/>
            <a:ext cx="0" cy="28936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19EF517E-A2BB-58A6-0665-6A57AF47106A}"/>
              </a:ext>
            </a:extLst>
          </p:cNvPr>
          <p:cNvSpPr/>
          <p:nvPr/>
        </p:nvSpPr>
        <p:spPr>
          <a:xfrm>
            <a:off x="4304605" y="3769086"/>
            <a:ext cx="780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Pluralism &amp; Society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CAEC5F9-CFBA-0783-BEA3-677D470C5429}"/>
              </a:ext>
            </a:extLst>
          </p:cNvPr>
          <p:cNvCxnSpPr>
            <a:cxnSpLocks/>
          </p:cNvCxnSpPr>
          <p:nvPr/>
        </p:nvCxnSpPr>
        <p:spPr>
          <a:xfrm>
            <a:off x="4788950" y="4142523"/>
            <a:ext cx="99707" cy="32458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EAEB7A99-B231-A70B-929E-0B9160E9AF5D}"/>
              </a:ext>
            </a:extLst>
          </p:cNvPr>
          <p:cNvSpPr/>
          <p:nvPr/>
        </p:nvSpPr>
        <p:spPr>
          <a:xfrm>
            <a:off x="2664879" y="2826650"/>
            <a:ext cx="15798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Secularisation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B2726A7-6131-9A9A-125C-BE4E6568AC27}"/>
              </a:ext>
            </a:extLst>
          </p:cNvPr>
          <p:cNvCxnSpPr>
            <a:cxnSpLocks/>
          </p:cNvCxnSpPr>
          <p:nvPr/>
        </p:nvCxnSpPr>
        <p:spPr>
          <a:xfrm>
            <a:off x="5075821" y="3816691"/>
            <a:ext cx="509438" cy="44579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6E5872A-F4AF-8ADD-EC4D-16C5C46AF07B}"/>
              </a:ext>
            </a:extLst>
          </p:cNvPr>
          <p:cNvSpPr/>
          <p:nvPr/>
        </p:nvSpPr>
        <p:spPr>
          <a:xfrm>
            <a:off x="4456387" y="3174729"/>
            <a:ext cx="780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Gender &amp; Society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3CEBF96-01FC-53AF-3DEF-A638DA188F54}"/>
              </a:ext>
            </a:extLst>
          </p:cNvPr>
          <p:cNvCxnSpPr>
            <a:cxnSpLocks/>
          </p:cNvCxnSpPr>
          <p:nvPr/>
        </p:nvCxnSpPr>
        <p:spPr>
          <a:xfrm>
            <a:off x="5084819" y="3399703"/>
            <a:ext cx="556309" cy="3334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3DC94F6-EC95-9F8A-7460-4471424672A9}"/>
              </a:ext>
            </a:extLst>
          </p:cNvPr>
          <p:cNvSpPr/>
          <p:nvPr/>
        </p:nvSpPr>
        <p:spPr>
          <a:xfrm>
            <a:off x="3927319" y="2908281"/>
            <a:ext cx="137546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Gender &amp; Theology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47C1F23-17CB-2275-76FB-E2BB2C56BA9B}"/>
              </a:ext>
            </a:extLst>
          </p:cNvPr>
          <p:cNvCxnSpPr>
            <a:cxnSpLocks/>
          </p:cNvCxnSpPr>
          <p:nvPr/>
        </p:nvCxnSpPr>
        <p:spPr>
          <a:xfrm flipV="1">
            <a:off x="5089690" y="2654407"/>
            <a:ext cx="190276" cy="27958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446B7D5-AA6C-5D3B-5C63-FA66F8AEFD06}"/>
              </a:ext>
            </a:extLst>
          </p:cNvPr>
          <p:cNvSpPr/>
          <p:nvPr/>
        </p:nvSpPr>
        <p:spPr>
          <a:xfrm>
            <a:off x="4456387" y="3174729"/>
            <a:ext cx="780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/>
              <a:t>Gender &amp; Society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E95BDE0-0B67-498D-0BB4-AEC0177886BE}"/>
              </a:ext>
            </a:extLst>
          </p:cNvPr>
          <p:cNvCxnSpPr>
            <a:cxnSpLocks/>
          </p:cNvCxnSpPr>
          <p:nvPr/>
        </p:nvCxnSpPr>
        <p:spPr>
          <a:xfrm flipV="1">
            <a:off x="3748296" y="2585729"/>
            <a:ext cx="107745" cy="28514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27" name="Picture 126">
            <a:extLst>
              <a:ext uri="{FF2B5EF4-FFF2-40B4-BE49-F238E27FC236}">
                <a16:creationId xmlns:a16="http://schemas.microsoft.com/office/drawing/2014/main" id="{B1DD4208-1ED1-7C24-17BB-9D4C991FF7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2229" y="8348273"/>
            <a:ext cx="599450" cy="577082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DE896742-D657-81C4-9462-BC29F270DD7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67709" y="5903788"/>
            <a:ext cx="580809" cy="861337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FCFA4423-AF04-DEF9-ABF7-8A93DB280E9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982" y="5831377"/>
            <a:ext cx="609255" cy="627442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F42C7D36-6D5D-BAF5-C6BD-30DEB8807E9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6926" y="2898414"/>
            <a:ext cx="988715" cy="794046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A01AFAC4-7BE5-EB21-9BB5-B051F94A840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586" y="7811935"/>
            <a:ext cx="1121003" cy="101351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AF68B1F9-2A3D-3EDF-E0C5-09573C46979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0663" y="4128037"/>
            <a:ext cx="667833" cy="651623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09BBD475-4582-73CA-10BC-D89E1C31B63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0815" y="3148098"/>
            <a:ext cx="488682" cy="766042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F78A5F52-203B-3A91-114D-9D22F98DD49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2928" y="1672530"/>
            <a:ext cx="844797" cy="5746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B2D0B3-1274-023B-83BF-38FF99E9E9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8287" y="342459"/>
            <a:ext cx="10763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50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8609</TotalTime>
  <Words>414</Words>
  <Application>Microsoft Office PowerPoint</Application>
  <PresentationFormat>A4 Paper (210x297 mm)</PresentationFormat>
  <Paragraphs>90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Miss B Watson - NES Staff</cp:lastModifiedBy>
  <cp:revision>374</cp:revision>
  <cp:lastPrinted>2019-11-01T07:25:53Z</cp:lastPrinted>
  <dcterms:created xsi:type="dcterms:W3CDTF">2018-02-08T08:28:53Z</dcterms:created>
  <dcterms:modified xsi:type="dcterms:W3CDTF">2024-05-12T11:55:30Z</dcterms:modified>
</cp:coreProperties>
</file>