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90" r:id="rId5"/>
    <p:sldId id="292" r:id="rId6"/>
  </p:sldIdLst>
  <p:sldSz cx="9906000" cy="6858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Year 10" id="{CE201177-D643-4EB0-8A47-98D5FCF1C27C}">
          <p14:sldIdLst>
            <p14:sldId id="290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6EB"/>
    <a:srgbClr val="D278D0"/>
    <a:srgbClr val="3986C6"/>
    <a:srgbClr val="F6CBA4"/>
    <a:srgbClr val="9B67AA"/>
    <a:srgbClr val="EC9546"/>
    <a:srgbClr val="F0AD70"/>
    <a:srgbClr val="B4D2EA"/>
    <a:srgbClr val="CCB1D3"/>
    <a:srgbClr val="E88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24" autoAdjust="0"/>
  </p:normalViewPr>
  <p:slideViewPr>
    <p:cSldViewPr snapToGrid="0">
      <p:cViewPr varScale="1">
        <p:scale>
          <a:sx n="88" d="100"/>
          <a:sy n="88" d="100"/>
        </p:scale>
        <p:origin x="1287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F813-42A4-4F81-AEEF-E070AB51AA99}" type="datetimeFigureOut">
              <a:rPr lang="en-GB" smtClean="0"/>
              <a:t>10/12/2024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01A6-8098-4C7D-BCD8-E52B64E6EA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29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F813-42A4-4F81-AEEF-E070AB51AA99}" type="datetimeFigureOut">
              <a:rPr lang="en-GB" smtClean="0"/>
              <a:t>10/12/2024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01A6-8098-4C7D-BCD8-E52B64E6EA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23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F813-42A4-4F81-AEEF-E070AB51AA99}" type="datetimeFigureOut">
              <a:rPr lang="en-GB" smtClean="0"/>
              <a:t>10/12/2024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01A6-8098-4C7D-BCD8-E52B64E6EA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72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F813-42A4-4F81-AEEF-E070AB51AA99}" type="datetimeFigureOut">
              <a:rPr lang="en-GB" smtClean="0"/>
              <a:t>10/12/2024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01A6-8098-4C7D-BCD8-E52B64E6EA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59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F813-42A4-4F81-AEEF-E070AB51AA99}" type="datetimeFigureOut">
              <a:rPr lang="en-GB" smtClean="0"/>
              <a:t>10/12/2024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01A6-8098-4C7D-BCD8-E52B64E6EA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56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F813-42A4-4F81-AEEF-E070AB51AA99}" type="datetimeFigureOut">
              <a:rPr lang="en-GB" smtClean="0"/>
              <a:t>10/12/2024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01A6-8098-4C7D-BCD8-E52B64E6EA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81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F813-42A4-4F81-AEEF-E070AB51AA99}" type="datetimeFigureOut">
              <a:rPr lang="en-GB" smtClean="0"/>
              <a:t>10/12/2024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01A6-8098-4C7D-BCD8-E52B64E6EA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1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F813-42A4-4F81-AEEF-E070AB51AA99}" type="datetimeFigureOut">
              <a:rPr lang="en-GB" smtClean="0"/>
              <a:t>10/12/2024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01A6-8098-4C7D-BCD8-E52B64E6EA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79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F813-42A4-4F81-AEEF-E070AB51AA99}" type="datetimeFigureOut">
              <a:rPr lang="en-GB" smtClean="0"/>
              <a:t>10/12/2024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01A6-8098-4C7D-BCD8-E52B64E6EA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54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F813-42A4-4F81-AEEF-E070AB51AA99}" type="datetimeFigureOut">
              <a:rPr lang="en-GB" smtClean="0"/>
              <a:t>10/12/2024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01A6-8098-4C7D-BCD8-E52B64E6EA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02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F813-42A4-4F81-AEEF-E070AB51AA99}" type="datetimeFigureOut">
              <a:rPr lang="en-GB" smtClean="0"/>
              <a:t>10/12/2024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01A6-8098-4C7D-BCD8-E52B64E6EA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12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8F813-42A4-4F81-AEEF-E070AB51AA99}" type="datetimeFigureOut">
              <a:rPr lang="en-GB" smtClean="0"/>
              <a:t>10/12/2024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D01A6-8098-4C7D-BCD8-E52B64E6EA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46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18" Type="http://schemas.openxmlformats.org/officeDocument/2006/relationships/image" Target="../media/image12.png"/><Relationship Id="rId26" Type="http://schemas.microsoft.com/office/2007/relationships/hdphoto" Target="../media/hdphoto9.wdp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microsoft.com/office/2007/relationships/hdphoto" Target="../media/hdphoto5.wdp"/><Relationship Id="rId25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microsoft.com/office/2007/relationships/hdphoto" Target="../media/hdphoto8.wdp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23" Type="http://schemas.openxmlformats.org/officeDocument/2006/relationships/image" Target="../media/image15.png"/><Relationship Id="rId10" Type="http://schemas.openxmlformats.org/officeDocument/2006/relationships/image" Target="../media/image8.png"/><Relationship Id="rId19" Type="http://schemas.microsoft.com/office/2007/relationships/hdphoto" Target="../media/hdphoto6.wdp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0.png"/><Relationship Id="rId22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image" Target="../media/image17.png"/><Relationship Id="rId21" Type="http://schemas.openxmlformats.org/officeDocument/2006/relationships/image" Target="../media/image31.png"/><Relationship Id="rId7" Type="http://schemas.openxmlformats.org/officeDocument/2006/relationships/image" Target="../media/image21.jpeg"/><Relationship Id="rId12" Type="http://schemas.openxmlformats.org/officeDocument/2006/relationships/image" Target="../media/image25.png"/><Relationship Id="rId17" Type="http://schemas.microsoft.com/office/2007/relationships/hdphoto" Target="../media/hdphoto11.wdp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6.png"/><Relationship Id="rId5" Type="http://schemas.openxmlformats.org/officeDocument/2006/relationships/image" Target="../media/image19.png"/><Relationship Id="rId15" Type="http://schemas.microsoft.com/office/2007/relationships/hdphoto" Target="../media/hdphoto10.wdp"/><Relationship Id="rId23" Type="http://schemas.microsoft.com/office/2007/relationships/hdphoto" Target="../media/hdphoto13.wdp"/><Relationship Id="rId10" Type="http://schemas.openxmlformats.org/officeDocument/2006/relationships/image" Target="../media/image24.png"/><Relationship Id="rId19" Type="http://schemas.microsoft.com/office/2007/relationships/hdphoto" Target="../media/hdphoto12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Relationship Id="rId22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66" y="19915"/>
            <a:ext cx="9456633" cy="23773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Geography –  Year 10 – Weather Hazards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812008"/>
              </p:ext>
            </p:extLst>
          </p:nvPr>
        </p:nvGraphicFramePr>
        <p:xfrm>
          <a:off x="68366" y="281792"/>
          <a:ext cx="3990286" cy="6503219"/>
        </p:xfrm>
        <a:graphic>
          <a:graphicData uri="http://schemas.openxmlformats.org/drawingml/2006/table">
            <a:tbl>
              <a:tblPr/>
              <a:tblGrid>
                <a:gridCol w="832798">
                  <a:extLst>
                    <a:ext uri="{9D8B030D-6E8A-4147-A177-3AD203B41FA5}">
                      <a16:colId xmlns:a16="http://schemas.microsoft.com/office/drawing/2014/main" val="3954728427"/>
                    </a:ext>
                  </a:extLst>
                </a:gridCol>
                <a:gridCol w="2360044">
                  <a:extLst>
                    <a:ext uri="{9D8B030D-6E8A-4147-A177-3AD203B41FA5}">
                      <a16:colId xmlns:a16="http://schemas.microsoft.com/office/drawing/2014/main" val="807831604"/>
                    </a:ext>
                  </a:extLst>
                </a:gridCol>
                <a:gridCol w="797444">
                  <a:extLst>
                    <a:ext uri="{9D8B030D-6E8A-4147-A177-3AD203B41FA5}">
                      <a16:colId xmlns:a16="http://schemas.microsoft.com/office/drawing/2014/main" val="1216147475"/>
                    </a:ext>
                  </a:extLst>
                </a:gridCol>
              </a:tblGrid>
              <a:tr h="206377">
                <a:tc gridSpan="3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Section 1: Core Vocabulary</a:t>
                      </a: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830" marR="32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51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773" marR="4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880968"/>
                  </a:ext>
                </a:extLst>
              </a:tr>
              <a:tr h="17769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Vocabulary</a:t>
                      </a:r>
                    </a:p>
                  </a:txBody>
                  <a:tcPr marL="32830" marR="32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4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Definition</a:t>
                      </a:r>
                    </a:p>
                  </a:txBody>
                  <a:tcPr marL="32830" marR="32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4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Image</a:t>
                      </a:r>
                    </a:p>
                  </a:txBody>
                  <a:tcPr marL="32830" marR="32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581532"/>
                  </a:ext>
                </a:extLst>
              </a:tr>
              <a:tr h="60889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hazards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Extreme natural events that can cause loss of life, extreme damage to property and disrupt human activities.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830" marR="3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49062"/>
                  </a:ext>
                </a:extLst>
              </a:tr>
              <a:tr h="51226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pressure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Sinking air, associated with dry conditions.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830" marR="3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762408"/>
                  </a:ext>
                </a:extLst>
              </a:tr>
              <a:tr h="60435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pressure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Rising air, associated with wet conditions.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830" marR="3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010301"/>
                  </a:ext>
                </a:extLst>
              </a:tr>
              <a:tr h="56231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Tropical storms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area of low pressure with strong spiral winds and heavy rainfall. Known as a hurricane, cyclone or typhoon.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830" marR="3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799905"/>
                  </a:ext>
                </a:extLst>
              </a:tr>
              <a:tr h="56231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effects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immediate effects of a natural hazard, for example, collapsing buildings.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830" marR="3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934872"/>
                  </a:ext>
                </a:extLst>
              </a:tr>
              <a:tr h="53782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effects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knock-on effects of a natural hazard, for example, homelessness.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830" marR="3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048470"/>
                  </a:ext>
                </a:extLst>
              </a:tr>
              <a:tr h="75242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Immediate responses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Reaction of individuals, countries and organisations as a disaster happens and in the immediate aftermath, e.g. providing aid.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830" marR="3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103792"/>
                  </a:ext>
                </a:extLst>
              </a:tr>
              <a:tr h="62092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Long-term responses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Later reactions that occur in the weeks, months and years after the event, e.g. rebuilding.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830" marR="3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342425"/>
                  </a:ext>
                </a:extLst>
              </a:tr>
              <a:tr h="60540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Climate change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the average climatic conditions of the planet vary over time.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830" marR="3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832738"/>
                  </a:ext>
                </a:extLst>
              </a:tr>
              <a:tr h="75242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Extreme weather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a weather event is significantly different from the average or usual weather pattern and is especially severe or unseasonable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830" marR="3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12207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913743"/>
              </p:ext>
            </p:extLst>
          </p:nvPr>
        </p:nvGraphicFramePr>
        <p:xfrm>
          <a:off x="4123730" y="281793"/>
          <a:ext cx="2830468" cy="6510948"/>
        </p:xfrm>
        <a:graphic>
          <a:graphicData uri="http://schemas.openxmlformats.org/drawingml/2006/table">
            <a:tbl>
              <a:tblPr/>
              <a:tblGrid>
                <a:gridCol w="2830468">
                  <a:extLst>
                    <a:ext uri="{9D8B030D-6E8A-4147-A177-3AD203B41FA5}">
                      <a16:colId xmlns:a16="http://schemas.microsoft.com/office/drawing/2014/main" val="3954728427"/>
                    </a:ext>
                  </a:extLst>
                </a:gridCol>
              </a:tblGrid>
              <a:tr h="21428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Section 2: Key Knowledge</a:t>
                      </a: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830" marR="32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880968"/>
                  </a:ext>
                </a:extLst>
              </a:tr>
              <a:tr h="62966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Global atmospheric circulation model 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/>
                        <a:t>Global atmospheric circulation is a simplified version of how air moves across the planet. It is used to help explain weather patterns and climatic regions. </a:t>
                      </a: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Structure of a tropical storm 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830" marR="3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87263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473000"/>
              </p:ext>
            </p:extLst>
          </p:nvPr>
        </p:nvGraphicFramePr>
        <p:xfrm>
          <a:off x="7019277" y="289521"/>
          <a:ext cx="2830468" cy="6495491"/>
        </p:xfrm>
        <a:graphic>
          <a:graphicData uri="http://schemas.openxmlformats.org/drawingml/2006/table">
            <a:tbl>
              <a:tblPr/>
              <a:tblGrid>
                <a:gridCol w="2830468">
                  <a:extLst>
                    <a:ext uri="{9D8B030D-6E8A-4147-A177-3AD203B41FA5}">
                      <a16:colId xmlns:a16="http://schemas.microsoft.com/office/drawing/2014/main" val="3954728427"/>
                    </a:ext>
                  </a:extLst>
                </a:gridCol>
              </a:tblGrid>
              <a:tr h="2135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Section 3: Case-Study/Place Knowledge </a:t>
                      </a: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830" marR="32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7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880968"/>
                  </a:ext>
                </a:extLst>
              </a:tr>
              <a:tr h="6281988">
                <a:tc>
                  <a:txBody>
                    <a:bodyPr/>
                    <a:lstStyle/>
                    <a:p>
                      <a:pPr algn="just" rtl="0"/>
                      <a:endParaRPr lang="en-GB" sz="800" dirty="0">
                        <a:effectLst/>
                        <a:latin typeface="+mn-lt"/>
                      </a:endParaRPr>
                    </a:p>
                    <a:p>
                      <a:pPr algn="just" rtl="0"/>
                      <a:endParaRPr lang="en-GB" sz="800" dirty="0">
                        <a:effectLst/>
                        <a:latin typeface="+mn-lt"/>
                      </a:endParaRPr>
                    </a:p>
                    <a:p>
                      <a:pPr algn="just" rtl="0"/>
                      <a:endParaRPr lang="en-GB" sz="800" dirty="0">
                        <a:effectLst/>
                        <a:latin typeface="+mn-lt"/>
                      </a:endParaRPr>
                    </a:p>
                    <a:p>
                      <a:pPr algn="just" rtl="0"/>
                      <a:endParaRPr lang="en-GB" sz="800" dirty="0">
                        <a:effectLst/>
                        <a:latin typeface="+mn-lt"/>
                      </a:endParaRPr>
                    </a:p>
                    <a:p>
                      <a:pPr algn="just" rtl="0"/>
                      <a:endParaRPr lang="en-GB" sz="800" dirty="0">
                        <a:effectLst/>
                        <a:latin typeface="+mn-lt"/>
                      </a:endParaRPr>
                    </a:p>
                    <a:p>
                      <a:pPr algn="just" rtl="0"/>
                      <a:endParaRPr lang="en-GB" sz="800" dirty="0">
                        <a:effectLst/>
                        <a:latin typeface="+mn-lt"/>
                      </a:endParaRPr>
                    </a:p>
                    <a:p>
                      <a:pPr algn="just" rtl="0"/>
                      <a:endParaRPr lang="en-GB" sz="800" dirty="0">
                        <a:effectLst/>
                        <a:latin typeface="+mn-lt"/>
                      </a:endParaRPr>
                    </a:p>
                    <a:p>
                      <a:pPr algn="just" rtl="0"/>
                      <a:endParaRPr lang="en-GB" sz="800" dirty="0">
                        <a:effectLst/>
                        <a:latin typeface="+mn-lt"/>
                      </a:endParaRPr>
                    </a:p>
                    <a:p>
                      <a:pPr algn="just" rtl="0"/>
                      <a:endParaRPr lang="en-GB" sz="800" dirty="0">
                        <a:effectLst/>
                        <a:latin typeface="+mn-lt"/>
                      </a:endParaRPr>
                    </a:p>
                    <a:p>
                      <a:pPr algn="just" rtl="0"/>
                      <a:endParaRPr lang="en-GB" sz="800" dirty="0">
                        <a:effectLst/>
                        <a:latin typeface="+mn-lt"/>
                      </a:endParaRPr>
                    </a:p>
                    <a:p>
                      <a:pPr algn="just" rtl="0"/>
                      <a:endParaRPr lang="en-GB" sz="800" dirty="0">
                        <a:effectLst/>
                        <a:latin typeface="+mn-lt"/>
                      </a:endParaRPr>
                    </a:p>
                    <a:p>
                      <a:pPr algn="just" rtl="0"/>
                      <a:endParaRPr lang="en-GB" sz="800" dirty="0">
                        <a:effectLst/>
                        <a:latin typeface="+mn-lt"/>
                      </a:endParaRPr>
                    </a:p>
                  </a:txBody>
                  <a:tcPr marL="32830" marR="3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872634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0" y="19916"/>
            <a:ext cx="842057" cy="2377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76496" y="19914"/>
            <a:ext cx="1273249" cy="2283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350" dirty="0">
                <a:solidFill>
                  <a:schemeClr val="bg1"/>
                </a:solidFill>
                <a:latin typeface="Calibri" panose="020F0502020204030204"/>
              </a:rPr>
              <a:t>BBA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A95E0A8-FA1E-B416-F993-E7945E090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765317"/>
              </p:ext>
            </p:extLst>
          </p:nvPr>
        </p:nvGraphicFramePr>
        <p:xfrm>
          <a:off x="5630779" y="5261810"/>
          <a:ext cx="1323419" cy="1523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3419">
                  <a:extLst>
                    <a:ext uri="{9D8B030D-6E8A-4147-A177-3AD203B41FA5}">
                      <a16:colId xmlns:a16="http://schemas.microsoft.com/office/drawing/2014/main" val="3709545588"/>
                    </a:ext>
                  </a:extLst>
                </a:gridCol>
              </a:tblGrid>
              <a:tr h="4172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Extra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Tropical storms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234683"/>
                  </a:ext>
                </a:extLst>
              </a:tr>
              <a:tr h="1105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05165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997BC6B-C4C3-925B-29E8-96769B0AB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139064"/>
              </p:ext>
            </p:extLst>
          </p:nvPr>
        </p:nvGraphicFramePr>
        <p:xfrm>
          <a:off x="7066267" y="525696"/>
          <a:ext cx="2736488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244">
                  <a:extLst>
                    <a:ext uri="{9D8B030D-6E8A-4147-A177-3AD203B41FA5}">
                      <a16:colId xmlns:a16="http://schemas.microsoft.com/office/drawing/2014/main" val="3606703697"/>
                    </a:ext>
                  </a:extLst>
                </a:gridCol>
                <a:gridCol w="1368244">
                  <a:extLst>
                    <a:ext uri="{9D8B030D-6E8A-4147-A177-3AD203B41FA5}">
                      <a16:colId xmlns:a16="http://schemas.microsoft.com/office/drawing/2014/main" val="4038999850"/>
                    </a:ext>
                  </a:extLst>
                </a:gridCol>
              </a:tblGrid>
              <a:tr h="196207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Typhoon Haiyan (Philippines, NEE), 2013</a:t>
                      </a:r>
                    </a:p>
                  </a:txBody>
                  <a:tcPr>
                    <a:solidFill>
                      <a:srgbClr val="ECC6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624344"/>
                  </a:ext>
                </a:extLst>
              </a:tr>
              <a:tr h="196207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+mn-lt"/>
                        </a:rPr>
                        <a:t>Primary effects </a:t>
                      </a:r>
                    </a:p>
                  </a:txBody>
                  <a:tcPr>
                    <a:solidFill>
                      <a:srgbClr val="ECC6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+mn-lt"/>
                        </a:rPr>
                        <a:t>Secondary effects </a:t>
                      </a:r>
                    </a:p>
                  </a:txBody>
                  <a:tcPr>
                    <a:solidFill>
                      <a:srgbClr val="EC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18922"/>
                  </a:ext>
                </a:extLst>
              </a:tr>
              <a:tr h="1020275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</a:rPr>
                        <a:t>30,000 fishing boats destroyed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>
                          <a:latin typeface="+mn-lt"/>
                        </a:rPr>
                        <a:t>90% of Tacloban</a:t>
                      </a:r>
                      <a:r>
                        <a:rPr lang="en-GB" sz="900" baseline="0" dirty="0">
                          <a:latin typeface="+mn-lt"/>
                        </a:rPr>
                        <a:t> city damaged </a:t>
                      </a:r>
                      <a:endParaRPr lang="en-GB" sz="900" dirty="0">
                        <a:latin typeface="+mn-lt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>
                          <a:latin typeface="+mn-lt"/>
                        </a:rPr>
                        <a:t>About 6300 people were killed – most drowned by the storm surge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aseline="0" dirty="0">
                          <a:latin typeface="+mn-lt"/>
                        </a:rPr>
                        <a:t>6 million lost their source of income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aseline="0" dirty="0">
                          <a:latin typeface="+mn-lt"/>
                        </a:rPr>
                        <a:t>Shortages of water led to outbreak of diseases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aseline="0" dirty="0">
                          <a:latin typeface="+mn-lt"/>
                        </a:rPr>
                        <a:t>Hospitals and schools damaged 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192533"/>
                  </a:ext>
                </a:extLst>
              </a:tr>
              <a:tr h="196207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+mn-lt"/>
                        </a:rPr>
                        <a:t>Immediate responses </a:t>
                      </a:r>
                    </a:p>
                  </a:txBody>
                  <a:tcPr>
                    <a:solidFill>
                      <a:srgbClr val="ECC6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+mn-lt"/>
                        </a:rPr>
                        <a:t>Long-term responses</a:t>
                      </a:r>
                    </a:p>
                  </a:txBody>
                  <a:tcPr>
                    <a:solidFill>
                      <a:srgbClr val="EC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424373"/>
                  </a:ext>
                </a:extLst>
              </a:tr>
              <a:tr h="1137999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</a:rPr>
                        <a:t>50,000 solar lanterns were provided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</a:rPr>
                        <a:t>The Philippines Red Cross delivered basic food aid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</a:rPr>
                        <a:t>Over 1200 evacuation centres were set up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</a:rPr>
                        <a:t>Oxfam supported the replacement of fishing boats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</a:rPr>
                        <a:t>The government launched the ‘Build Back Better’ programme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</a:rPr>
                        <a:t>Mangrove trees were replanted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216305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20CEE50-64C6-B3D4-8C71-1501F4BED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758" y="1235119"/>
            <a:ext cx="2725155" cy="17271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2C0B2E-6374-DF7C-8DC8-38FE4B37F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749" y="3234556"/>
            <a:ext cx="2588429" cy="1879067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C43C1B9-3B64-6C9C-C718-37E8A6B31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477915"/>
              </p:ext>
            </p:extLst>
          </p:nvPr>
        </p:nvGraphicFramePr>
        <p:xfrm>
          <a:off x="7066267" y="3820787"/>
          <a:ext cx="2736488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244">
                  <a:extLst>
                    <a:ext uri="{9D8B030D-6E8A-4147-A177-3AD203B41FA5}">
                      <a16:colId xmlns:a16="http://schemas.microsoft.com/office/drawing/2014/main" val="3606703697"/>
                    </a:ext>
                  </a:extLst>
                </a:gridCol>
                <a:gridCol w="1368244">
                  <a:extLst>
                    <a:ext uri="{9D8B030D-6E8A-4147-A177-3AD203B41FA5}">
                      <a16:colId xmlns:a16="http://schemas.microsoft.com/office/drawing/2014/main" val="4038999850"/>
                    </a:ext>
                  </a:extLst>
                </a:gridCol>
              </a:tblGrid>
              <a:tr h="205052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Somerset Levels Floods (UK, HIC), 2014</a:t>
                      </a:r>
                    </a:p>
                  </a:txBody>
                  <a:tcPr>
                    <a:solidFill>
                      <a:srgbClr val="ECC6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624344"/>
                  </a:ext>
                </a:extLst>
              </a:tr>
              <a:tr h="205052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+mn-lt"/>
                        </a:rPr>
                        <a:t>Causes </a:t>
                      </a:r>
                    </a:p>
                  </a:txBody>
                  <a:tcPr>
                    <a:solidFill>
                      <a:srgbClr val="ECC6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18922"/>
                  </a:ext>
                </a:extLst>
              </a:tr>
              <a:tr h="820207">
                <a:tc grid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</a:rPr>
                        <a:t>Wettest January on record since records began in 1910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</a:rPr>
                        <a:t>350mm of rain fell in January-February, this was 100mm above average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</a:rPr>
                        <a:t>7 major rivers flow into the area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</a:rPr>
                        <a:t>Rivers hadn’t been dredged in 20 years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192533"/>
                  </a:ext>
                </a:extLst>
              </a:tr>
              <a:tr h="205052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+mn-lt"/>
                        </a:rPr>
                        <a:t>Impacts </a:t>
                      </a:r>
                    </a:p>
                  </a:txBody>
                  <a:tcPr>
                    <a:solidFill>
                      <a:srgbClr val="ECC6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+mn-lt"/>
                        </a:rPr>
                        <a:t>Responses </a:t>
                      </a:r>
                    </a:p>
                  </a:txBody>
                  <a:tcPr>
                    <a:solidFill>
                      <a:srgbClr val="EC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424373"/>
                  </a:ext>
                </a:extLst>
              </a:tr>
              <a:tr h="1312331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</a:rPr>
                        <a:t>600 homes flooded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</a:rPr>
                        <a:t>14,000ha of agricultural land under water for a month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</a:rPr>
                        <a:t>Floodwaters were heavily contaminated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</a:rPr>
                        <a:t>Village of Muchelney cut off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</a:rPr>
                        <a:t>Muchelney council provided 3000 sandbags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</a:rPr>
                        <a:t>Flood banks repaired River Tone and Parratt were dredged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</a:rPr>
                        <a:t>A £20m flood action plan was launched by Somerset Council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216305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979ABA1-4C5E-F8B7-8480-6DC47821F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955649"/>
              </p:ext>
            </p:extLst>
          </p:nvPr>
        </p:nvGraphicFramePr>
        <p:xfrm>
          <a:off x="4123730" y="5269539"/>
          <a:ext cx="1323419" cy="15154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3419">
                  <a:extLst>
                    <a:ext uri="{9D8B030D-6E8A-4147-A177-3AD203B41FA5}">
                      <a16:colId xmlns:a16="http://schemas.microsoft.com/office/drawing/2014/main" val="3709545588"/>
                    </a:ext>
                  </a:extLst>
                </a:gridCol>
              </a:tblGrid>
              <a:tr h="421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Extra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GAC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234683"/>
                  </a:ext>
                </a:extLst>
              </a:tr>
              <a:tr h="10936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051659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8C0A574A-662C-F7A8-9DEE-2D1D6CC36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7032" y="5716596"/>
            <a:ext cx="1132882" cy="10253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569962-FCBC-AE78-4A94-49C863491D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2282" y="5714443"/>
            <a:ext cx="1099739" cy="1027550"/>
          </a:xfrm>
          <a:prstGeom prst="rect">
            <a:avLst/>
          </a:prstGeom>
        </p:spPr>
      </p:pic>
      <p:pic>
        <p:nvPicPr>
          <p:cNvPr id="19" name="Picture 14" descr="global warming icon, climate change ...">
            <a:extLst>
              <a:ext uri="{FF2B5EF4-FFF2-40B4-BE49-F238E27FC236}">
                <a16:creationId xmlns:a16="http://schemas.microsoft.com/office/drawing/2014/main" id="{51354569-CBC8-E1D6-9FDE-F951D5714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06" y="5459565"/>
            <a:ext cx="509755" cy="50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00" b="97500" l="9000" r="95500">
                        <a14:foregroundMark x1="67500" y1="28000" x2="67500" y2="28000"/>
                        <a14:foregroundMark x1="60500" y1="69000" x2="60500" y2="69000"/>
                        <a14:foregroundMark x1="54500" y1="84000" x2="54500" y2="84000"/>
                        <a14:foregroundMark x1="59000" y1="91000" x2="59000" y2="9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2547" y="691116"/>
            <a:ext cx="620314" cy="5440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4721" y="1334008"/>
            <a:ext cx="539735" cy="4451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3273049" y="1966311"/>
            <a:ext cx="514000" cy="4238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55111" y1="55556" x2="55111" y2="5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7525" y="1235119"/>
            <a:ext cx="385179" cy="3851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78" b="100000" l="0" r="100000">
                        <a14:foregroundMark x1="24889" y1="78222" x2="24889" y2="78222"/>
                        <a14:foregroundMark x1="37778" y1="82667" x2="37778" y2="82667"/>
                        <a14:foregroundMark x1="49778" y1="79556" x2="49778" y2="79556"/>
                        <a14:foregroundMark x1="64444" y1="83556" x2="64444" y2="83556"/>
                        <a14:foregroundMark x1="75556" y1="81778" x2="75556" y2="81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1583" y="1818077"/>
            <a:ext cx="367862" cy="3678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32889" y1="37333" x2="32889" y2="37333"/>
                        <a14:foregroundMark x1="55111" y1="36889" x2="55111" y2="36889"/>
                        <a14:foregroundMark x1="70222" y1="44000" x2="70222" y2="44000"/>
                        <a14:foregroundMark x1="70667" y1="58222" x2="70667" y2="58222"/>
                        <a14:foregroundMark x1="59556" y1="74222" x2="59556" y2="74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9955" y="2393027"/>
            <a:ext cx="576056" cy="5760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29" b="100000" l="3073" r="28492">
                        <a14:foregroundMark x1="12291" y1="78723" x2="12291" y2="78723"/>
                        <a14:foregroundMark x1="23743" y1="79433" x2="23743" y2="79433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656"/>
          <a:stretch/>
        </p:blipFill>
        <p:spPr>
          <a:xfrm>
            <a:off x="3388255" y="2950367"/>
            <a:ext cx="520539" cy="5683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220" b="89362" l="34078" r="64246">
                        <a14:foregroundMark x1="60056" y1="50355" x2="60056" y2="50355"/>
                        <a14:foregroundMark x1="57821" y1="74468" x2="57821" y2="74468"/>
                        <a14:foregroundMark x1="43855" y1="73759" x2="43855" y2="7375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5968" r="35345"/>
          <a:stretch/>
        </p:blipFill>
        <p:spPr>
          <a:xfrm>
            <a:off x="3431579" y="3525445"/>
            <a:ext cx="500386" cy="54966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914" b="97845" l="9677" r="100000">
                        <a14:foregroundMark x1="47465" y1="44828" x2="47465" y2="44828"/>
                        <a14:foregroundMark x1="62673" y1="56897" x2="62673" y2="56897"/>
                        <a14:foregroundMark x1="72811" y1="56466" x2="72811" y2="564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3907" y="4023450"/>
            <a:ext cx="745538" cy="7970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27556" y1="18222" x2="27556" y2="18222"/>
                        <a14:foregroundMark x1="70222" y1="21778" x2="70222" y2="21778"/>
                        <a14:foregroundMark x1="72889" y1="52444" x2="72889" y2="52444"/>
                        <a14:foregroundMark x1="55556" y1="52444" x2="55556" y2="52444"/>
                        <a14:foregroundMark x1="30667" y1="53778" x2="30667" y2="53778"/>
                        <a14:foregroundMark x1="32000" y1="69333" x2="32000" y2="69333"/>
                        <a14:foregroundMark x1="49333" y1="71556" x2="49333" y2="71556"/>
                        <a14:foregroundMark x1="76000" y1="72889" x2="76000" y2="72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3017" y="4785057"/>
            <a:ext cx="657131" cy="6571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500" b="93000" l="3500" r="92000">
                        <a14:foregroundMark x1="43000" y1="25000" x2="43000" y2="25000"/>
                        <a14:foregroundMark x1="49500" y1="39000" x2="49500" y2="39000"/>
                        <a14:foregroundMark x1="39500" y1="43500" x2="39500" y2="43500"/>
                        <a14:foregroundMark x1="47500" y1="63000" x2="47500" y2="63000"/>
                        <a14:foregroundMark x1="33500" y1="64500" x2="33500" y2="64500"/>
                        <a14:foregroundMark x1="18500" y1="64000" x2="18500" y2="64000"/>
                        <a14:foregroundMark x1="21000" y1="77000" x2="21000" y2="77000"/>
                        <a14:foregroundMark x1="35500" y1="77000" x2="35500" y2="77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4475" y="6000868"/>
            <a:ext cx="714593" cy="71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0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66" y="19915"/>
            <a:ext cx="9456633" cy="23773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Geography –  Year 10 – Climate Change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070919"/>
              </p:ext>
            </p:extLst>
          </p:nvPr>
        </p:nvGraphicFramePr>
        <p:xfrm>
          <a:off x="68366" y="281793"/>
          <a:ext cx="3990286" cy="6550510"/>
        </p:xfrm>
        <a:graphic>
          <a:graphicData uri="http://schemas.openxmlformats.org/drawingml/2006/table">
            <a:tbl>
              <a:tblPr/>
              <a:tblGrid>
                <a:gridCol w="832798">
                  <a:extLst>
                    <a:ext uri="{9D8B030D-6E8A-4147-A177-3AD203B41FA5}">
                      <a16:colId xmlns:a16="http://schemas.microsoft.com/office/drawing/2014/main" val="3954728427"/>
                    </a:ext>
                  </a:extLst>
                </a:gridCol>
                <a:gridCol w="2360044">
                  <a:extLst>
                    <a:ext uri="{9D8B030D-6E8A-4147-A177-3AD203B41FA5}">
                      <a16:colId xmlns:a16="http://schemas.microsoft.com/office/drawing/2014/main" val="807831604"/>
                    </a:ext>
                  </a:extLst>
                </a:gridCol>
                <a:gridCol w="797444">
                  <a:extLst>
                    <a:ext uri="{9D8B030D-6E8A-4147-A177-3AD203B41FA5}">
                      <a16:colId xmlns:a16="http://schemas.microsoft.com/office/drawing/2014/main" val="1216147475"/>
                    </a:ext>
                  </a:extLst>
                </a:gridCol>
              </a:tblGrid>
              <a:tr h="219149">
                <a:tc gridSpan="3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Section 1: Core Vocabulary</a:t>
                      </a: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830" marR="32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51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773" marR="4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880968"/>
                  </a:ext>
                </a:extLst>
              </a:tr>
              <a:tr h="18869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Vocabulary</a:t>
                      </a:r>
                    </a:p>
                  </a:txBody>
                  <a:tcPr marL="32830" marR="32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4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Definition</a:t>
                      </a:r>
                    </a:p>
                  </a:txBody>
                  <a:tcPr marL="32830" marR="32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4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Image</a:t>
                      </a:r>
                    </a:p>
                  </a:txBody>
                  <a:tcPr marL="32830" marR="32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581532"/>
                  </a:ext>
                </a:extLst>
              </a:tr>
              <a:tr h="64658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Climate change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the average climatic conditions of the planet vary over time.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830" marR="3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49062"/>
                  </a:ext>
                </a:extLst>
              </a:tr>
              <a:tr h="54396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Global warming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gradual warming of the planet associated with human activity.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830" marR="3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762408"/>
                  </a:ext>
                </a:extLst>
              </a:tr>
              <a:tr h="64175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Quaternary period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quaternary period began 2.6 million years ago and extends into the present.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830" marR="3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010301"/>
                  </a:ext>
                </a:extLst>
              </a:tr>
              <a:tr h="5450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Milankovitch Cycles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three ways the Earth's orbit of the Sun changes over the course of tens of thousands of years.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830" marR="3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799905"/>
                  </a:ext>
                </a:extLst>
              </a:tr>
              <a:tr h="51099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Greenhouse effect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naturally occurring phenomenon that keeps the Earth warm enough for life to exist.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830" marR="3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934872"/>
                  </a:ext>
                </a:extLst>
              </a:tr>
              <a:tr h="68444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Enhanced greenhouse effect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warming of the Earth’s atmosphere due to human activity increasing the layer of greenhouse gases.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830" marR="3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048470"/>
                  </a:ext>
                </a:extLst>
              </a:tr>
              <a:tr h="70880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Greenhouse gases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/>
                        <a:t>Gases in the Earth's atmosphere that trap heat, for example, carbon dioxide and methane. </a:t>
                      </a:r>
                      <a:endParaRPr lang="en-GB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830" marR="3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103792"/>
                  </a:ext>
                </a:extLst>
              </a:tr>
              <a:tr h="65935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Deforestation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permanent removal of forests.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830" marR="3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342425"/>
                  </a:ext>
                </a:extLst>
              </a:tr>
              <a:tr h="64287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Mitigation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action of reducing the severity of climate change, e.g. reduce the amount of fossil fuels being burned.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830" marR="3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832738"/>
                  </a:ext>
                </a:extLst>
              </a:tr>
              <a:tr h="51151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Adaptation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Adaptation is the modifying of lifestyles and steps taken to live with the impacts of climate change.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830" marR="3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12207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075487"/>
              </p:ext>
            </p:extLst>
          </p:nvPr>
        </p:nvGraphicFramePr>
        <p:xfrm>
          <a:off x="4123730" y="281793"/>
          <a:ext cx="2830468" cy="6510948"/>
        </p:xfrm>
        <a:graphic>
          <a:graphicData uri="http://schemas.openxmlformats.org/drawingml/2006/table">
            <a:tbl>
              <a:tblPr/>
              <a:tblGrid>
                <a:gridCol w="2830468">
                  <a:extLst>
                    <a:ext uri="{9D8B030D-6E8A-4147-A177-3AD203B41FA5}">
                      <a16:colId xmlns:a16="http://schemas.microsoft.com/office/drawing/2014/main" val="3954728427"/>
                    </a:ext>
                  </a:extLst>
                </a:gridCol>
              </a:tblGrid>
              <a:tr h="21428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Section 2: Key Knowledge</a:t>
                      </a: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830" marR="32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880968"/>
                  </a:ext>
                </a:extLst>
              </a:tr>
              <a:tr h="62966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Enhanced greenhouse effect 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 b="1" kern="14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Natural</a:t>
                      </a:r>
                      <a:r>
                        <a:rPr lang="en-GB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causes of climate change 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0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9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9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9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9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Human</a:t>
                      </a:r>
                      <a:r>
                        <a:rPr lang="en-GB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causes of climate change 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830" marR="3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87263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019277" y="289521"/>
          <a:ext cx="2830468" cy="6495491"/>
        </p:xfrm>
        <a:graphic>
          <a:graphicData uri="http://schemas.openxmlformats.org/drawingml/2006/table">
            <a:tbl>
              <a:tblPr/>
              <a:tblGrid>
                <a:gridCol w="2830468">
                  <a:extLst>
                    <a:ext uri="{9D8B030D-6E8A-4147-A177-3AD203B41FA5}">
                      <a16:colId xmlns:a16="http://schemas.microsoft.com/office/drawing/2014/main" val="3954728427"/>
                    </a:ext>
                  </a:extLst>
                </a:gridCol>
              </a:tblGrid>
              <a:tr h="2135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Section 3: Case-Study/Place Knowledge </a:t>
                      </a: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830" marR="32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7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880968"/>
                  </a:ext>
                </a:extLst>
              </a:tr>
              <a:tr h="6281988">
                <a:tc>
                  <a:txBody>
                    <a:bodyPr/>
                    <a:lstStyle/>
                    <a:p>
                      <a:pPr algn="just" rtl="0"/>
                      <a:endParaRPr lang="en-GB" sz="800" dirty="0">
                        <a:effectLst/>
                        <a:latin typeface="+mn-lt"/>
                      </a:endParaRPr>
                    </a:p>
                    <a:p>
                      <a:pPr algn="just" rtl="0"/>
                      <a:endParaRPr lang="en-GB" sz="800" dirty="0">
                        <a:effectLst/>
                        <a:latin typeface="+mn-lt"/>
                      </a:endParaRPr>
                    </a:p>
                    <a:p>
                      <a:pPr algn="just" rtl="0"/>
                      <a:endParaRPr lang="en-GB" sz="800" dirty="0">
                        <a:effectLst/>
                        <a:latin typeface="+mn-lt"/>
                      </a:endParaRPr>
                    </a:p>
                    <a:p>
                      <a:pPr algn="just" rtl="0"/>
                      <a:endParaRPr lang="en-GB" sz="800" dirty="0">
                        <a:effectLst/>
                        <a:latin typeface="+mn-lt"/>
                      </a:endParaRPr>
                    </a:p>
                    <a:p>
                      <a:pPr algn="just" rtl="0"/>
                      <a:endParaRPr lang="en-GB" sz="800" dirty="0">
                        <a:effectLst/>
                        <a:latin typeface="+mn-lt"/>
                      </a:endParaRPr>
                    </a:p>
                    <a:p>
                      <a:pPr algn="just" rtl="0"/>
                      <a:endParaRPr lang="en-GB" sz="800" dirty="0">
                        <a:effectLst/>
                        <a:latin typeface="+mn-lt"/>
                      </a:endParaRPr>
                    </a:p>
                    <a:p>
                      <a:pPr algn="just" rtl="0"/>
                      <a:endParaRPr lang="en-GB" sz="800" dirty="0">
                        <a:effectLst/>
                        <a:latin typeface="+mn-lt"/>
                      </a:endParaRPr>
                    </a:p>
                    <a:p>
                      <a:pPr algn="just" rtl="0"/>
                      <a:endParaRPr lang="en-GB" sz="800" dirty="0">
                        <a:effectLst/>
                        <a:latin typeface="+mn-lt"/>
                      </a:endParaRPr>
                    </a:p>
                    <a:p>
                      <a:pPr algn="just" rtl="0"/>
                      <a:endParaRPr lang="en-GB" sz="800" dirty="0">
                        <a:effectLst/>
                        <a:latin typeface="+mn-lt"/>
                      </a:endParaRPr>
                    </a:p>
                    <a:p>
                      <a:pPr algn="just" rtl="0"/>
                      <a:endParaRPr lang="en-GB" sz="800" dirty="0">
                        <a:effectLst/>
                        <a:latin typeface="+mn-lt"/>
                      </a:endParaRPr>
                    </a:p>
                    <a:p>
                      <a:pPr algn="just" rtl="0"/>
                      <a:endParaRPr lang="en-GB" sz="800" dirty="0">
                        <a:effectLst/>
                        <a:latin typeface="+mn-lt"/>
                      </a:endParaRPr>
                    </a:p>
                    <a:p>
                      <a:pPr algn="just" rtl="0"/>
                      <a:endParaRPr lang="en-GB" sz="800" dirty="0">
                        <a:effectLst/>
                        <a:latin typeface="+mn-lt"/>
                      </a:endParaRPr>
                    </a:p>
                  </a:txBody>
                  <a:tcPr marL="32830" marR="3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872634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0" y="19916"/>
            <a:ext cx="842057" cy="23773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A95E0A8-FA1E-B416-F993-E7945E090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412141"/>
              </p:ext>
            </p:extLst>
          </p:nvPr>
        </p:nvGraphicFramePr>
        <p:xfrm>
          <a:off x="5630779" y="5261810"/>
          <a:ext cx="1323419" cy="1530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3419">
                  <a:extLst>
                    <a:ext uri="{9D8B030D-6E8A-4147-A177-3AD203B41FA5}">
                      <a16:colId xmlns:a16="http://schemas.microsoft.com/office/drawing/2014/main" val="3709545588"/>
                    </a:ext>
                  </a:extLst>
                </a:gridCol>
              </a:tblGrid>
              <a:tr h="404518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/>
                        <a:t>Extra support</a:t>
                      </a:r>
                    </a:p>
                    <a:p>
                      <a:pPr algn="ctr"/>
                      <a:r>
                        <a:rPr lang="en-GB" sz="1050" dirty="0"/>
                        <a:t>Climate change 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234683"/>
                  </a:ext>
                </a:extLst>
              </a:tr>
              <a:tr h="111868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05165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B7F1E4C-0659-C913-4BEC-C0B3C874D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349" y="699091"/>
            <a:ext cx="2817849" cy="1716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C94248-C6F2-72C1-CE25-94DF5F083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178" y="5703253"/>
            <a:ext cx="1198398" cy="101742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BE9924F-392B-71E7-7047-B41846D26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879787"/>
              </p:ext>
            </p:extLst>
          </p:nvPr>
        </p:nvGraphicFramePr>
        <p:xfrm>
          <a:off x="7066267" y="525696"/>
          <a:ext cx="2736489" cy="3309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2163">
                  <a:extLst>
                    <a:ext uri="{9D8B030D-6E8A-4147-A177-3AD203B41FA5}">
                      <a16:colId xmlns:a16="http://schemas.microsoft.com/office/drawing/2014/main" val="3606703697"/>
                    </a:ext>
                  </a:extLst>
                </a:gridCol>
                <a:gridCol w="912163">
                  <a:extLst>
                    <a:ext uri="{9D8B030D-6E8A-4147-A177-3AD203B41FA5}">
                      <a16:colId xmlns:a16="http://schemas.microsoft.com/office/drawing/2014/main" val="4038999850"/>
                    </a:ext>
                  </a:extLst>
                </a:gridCol>
                <a:gridCol w="912163">
                  <a:extLst>
                    <a:ext uri="{9D8B030D-6E8A-4147-A177-3AD203B41FA5}">
                      <a16:colId xmlns:a16="http://schemas.microsoft.com/office/drawing/2014/main" val="254009980"/>
                    </a:ext>
                  </a:extLst>
                </a:gridCol>
              </a:tblGrid>
              <a:tr h="202313">
                <a:tc gridSpan="3"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Effects of Climate Change </a:t>
                      </a:r>
                    </a:p>
                  </a:txBody>
                  <a:tcPr>
                    <a:solidFill>
                      <a:srgbClr val="ECC6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1" dirty="0"/>
                    </a:p>
                  </a:txBody>
                  <a:tcPr>
                    <a:solidFill>
                      <a:srgbClr val="EC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624344"/>
                  </a:ext>
                </a:extLst>
              </a:tr>
              <a:tr h="202313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latin typeface="+mn-lt"/>
                        </a:rPr>
                        <a:t>Rising sea levels </a:t>
                      </a:r>
                    </a:p>
                  </a:txBody>
                  <a:tcPr>
                    <a:solidFill>
                      <a:srgbClr val="ECC6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latin typeface="+mn-lt"/>
                        </a:rPr>
                        <a:t>Crop yields </a:t>
                      </a:r>
                    </a:p>
                  </a:txBody>
                  <a:tcPr>
                    <a:solidFill>
                      <a:srgbClr val="ECC6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latin typeface="+mn-lt"/>
                        </a:rPr>
                        <a:t>Unusual weather </a:t>
                      </a:r>
                    </a:p>
                  </a:txBody>
                  <a:tcPr>
                    <a:solidFill>
                      <a:srgbClr val="EC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18922"/>
                  </a:ext>
                </a:extLst>
              </a:tr>
              <a:tr h="112717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>
                          <a:latin typeface="+mn-lt"/>
                        </a:rPr>
                        <a:t>Coastal areas are at greater risk of flooding and storm surges, e.g. Philippines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aseline="0" dirty="0">
                          <a:latin typeface="+mn-lt"/>
                        </a:rPr>
                        <a:t>North America will see a 20% increase in crop yields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aseline="0" dirty="0">
                          <a:latin typeface="+mn-lt"/>
                        </a:rPr>
                        <a:t>In Africa crop yields are expected to decline</a:t>
                      </a:r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>
                          <a:latin typeface="+mn-lt"/>
                        </a:rPr>
                        <a:t>In Europe higher </a:t>
                      </a:r>
                      <a:r>
                        <a:rPr lang="en-GB" sz="750" dirty="0">
                          <a:latin typeface="+mn-lt"/>
                        </a:rPr>
                        <a:t>temperatures</a:t>
                      </a:r>
                      <a:r>
                        <a:rPr lang="en-GB" sz="800" dirty="0">
                          <a:latin typeface="+mn-lt"/>
                        </a:rPr>
                        <a:t> lead to more heatwaves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>
                          <a:latin typeface="+mn-lt"/>
                        </a:rPr>
                        <a:t>Increase in droughts and forest fires in Australia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192533"/>
                  </a:ext>
                </a:extLst>
              </a:tr>
              <a:tr h="31792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latin typeface="+mn-lt"/>
                        </a:rPr>
                        <a:t>Pests and diseases</a:t>
                      </a:r>
                    </a:p>
                  </a:txBody>
                  <a:tcPr>
                    <a:solidFill>
                      <a:srgbClr val="ECC6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latin typeface="+mn-lt"/>
                        </a:rPr>
                        <a:t>Water supply</a:t>
                      </a:r>
                    </a:p>
                  </a:txBody>
                  <a:tcPr>
                    <a:solidFill>
                      <a:srgbClr val="ECC6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latin typeface="+mn-lt"/>
                        </a:rPr>
                        <a:t>Plants and animals</a:t>
                      </a:r>
                    </a:p>
                  </a:txBody>
                  <a:tcPr>
                    <a:solidFill>
                      <a:srgbClr val="EC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424373"/>
                  </a:ext>
                </a:extLst>
              </a:tr>
              <a:tr h="135838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>
                          <a:latin typeface="+mn-lt"/>
                        </a:rPr>
                        <a:t>Diseases such as malaria will spread, putting 60% of Africans at risk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>
                          <a:latin typeface="+mn-lt"/>
                        </a:rPr>
                        <a:t>More cases of cholera in SE Asia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>
                          <a:latin typeface="+mn-lt"/>
                        </a:rPr>
                        <a:t>Freshwater supplies in Asia are expected to decrease and affect more than 1 billion people by 2050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>
                          <a:latin typeface="+mn-lt"/>
                        </a:rPr>
                        <a:t>Less sea ice will result in loss of birds and mammals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>
                          <a:latin typeface="+mn-lt"/>
                        </a:rPr>
                        <a:t>Increase in coral reef bleaching reducing biodiversity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21630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44A7418-CE1A-2D34-817D-9A121C2711A4}"/>
              </a:ext>
            </a:extLst>
          </p:cNvPr>
          <p:cNvSpPr txBox="1"/>
          <p:nvPr/>
        </p:nvSpPr>
        <p:spPr>
          <a:xfrm>
            <a:off x="4123728" y="3173037"/>
            <a:ext cx="8953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00B050"/>
                </a:solidFill>
              </a:rPr>
              <a:t>Orbital changes </a:t>
            </a:r>
            <a:r>
              <a:rPr lang="en-GB" sz="800" dirty="0"/>
              <a:t>- Milankovitch cycles are variations in the tilt/orbit of the Earth around the Sun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146E4-3F4A-976E-3581-2D2DEF188435}"/>
              </a:ext>
            </a:extLst>
          </p:cNvPr>
          <p:cNvSpPr txBox="1"/>
          <p:nvPr/>
        </p:nvSpPr>
        <p:spPr>
          <a:xfrm>
            <a:off x="5954895" y="3125202"/>
            <a:ext cx="999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00B050"/>
                </a:solidFill>
              </a:rPr>
              <a:t>Solar output  </a:t>
            </a:r>
            <a:r>
              <a:rPr lang="en-GB" sz="800" dirty="0"/>
              <a:t>- The radiation emitted by the Sun fluctuates. High levels of radiation = increase in temperatures.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7F3495-5B28-6FA9-938E-9CD82F6D8BC8}"/>
              </a:ext>
            </a:extLst>
          </p:cNvPr>
          <p:cNvSpPr txBox="1"/>
          <p:nvPr/>
        </p:nvSpPr>
        <p:spPr>
          <a:xfrm>
            <a:off x="5026207" y="3152621"/>
            <a:ext cx="8816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00B050"/>
                </a:solidFill>
              </a:rPr>
              <a:t>Volcanic activity </a:t>
            </a:r>
            <a:r>
              <a:rPr lang="en-GB" sz="800" dirty="0"/>
              <a:t>- Carbon dioxide is released into the atmosphere during eruptions.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080686-E153-848C-A5F4-F806B15402C1}"/>
              </a:ext>
            </a:extLst>
          </p:cNvPr>
          <p:cNvSpPr txBox="1"/>
          <p:nvPr/>
        </p:nvSpPr>
        <p:spPr>
          <a:xfrm>
            <a:off x="4153702" y="6153043"/>
            <a:ext cx="14471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</a:rPr>
              <a:t>Burning fossil fuels </a:t>
            </a:r>
            <a:r>
              <a:rPr lang="en-GB" sz="800" dirty="0"/>
              <a:t>- When coal, oil and gas are burned, carbon dioxide is released into the atmosphere.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BA3CF4-1550-9875-35AF-84840BACC9BE}"/>
              </a:ext>
            </a:extLst>
          </p:cNvPr>
          <p:cNvSpPr txBox="1"/>
          <p:nvPr/>
        </p:nvSpPr>
        <p:spPr>
          <a:xfrm>
            <a:off x="5563824" y="4680038"/>
            <a:ext cx="14471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</a:rPr>
              <a:t>Agriculture </a:t>
            </a:r>
            <a:r>
              <a:rPr lang="en-GB" sz="800" dirty="0"/>
              <a:t>- Increased pastoral (animal) farming leads to more methane being released into the atmosphere.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2774A3-DBA9-325D-7DC2-C4A6F83E23D3}"/>
              </a:ext>
            </a:extLst>
          </p:cNvPr>
          <p:cNvSpPr txBox="1"/>
          <p:nvPr/>
        </p:nvSpPr>
        <p:spPr>
          <a:xfrm>
            <a:off x="4179500" y="4680038"/>
            <a:ext cx="14471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</a:rPr>
              <a:t>Deforestation</a:t>
            </a:r>
            <a:r>
              <a:rPr lang="en-GB" sz="800" dirty="0"/>
              <a:t> - dioxide. When trees are cut down, less carbon dioxide will be absorbed, leading to increased concentrations in the atmosphere.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2ED1D07A-FB9C-4484-DDA9-0B3E9A09D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804437"/>
              </p:ext>
            </p:extLst>
          </p:nvPr>
        </p:nvGraphicFramePr>
        <p:xfrm>
          <a:off x="7066265" y="3882951"/>
          <a:ext cx="2736490" cy="2837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245">
                  <a:extLst>
                    <a:ext uri="{9D8B030D-6E8A-4147-A177-3AD203B41FA5}">
                      <a16:colId xmlns:a16="http://schemas.microsoft.com/office/drawing/2014/main" val="3606703697"/>
                    </a:ext>
                  </a:extLst>
                </a:gridCol>
                <a:gridCol w="1368245">
                  <a:extLst>
                    <a:ext uri="{9D8B030D-6E8A-4147-A177-3AD203B41FA5}">
                      <a16:colId xmlns:a16="http://schemas.microsoft.com/office/drawing/2014/main" val="4038999850"/>
                    </a:ext>
                  </a:extLst>
                </a:gridCol>
              </a:tblGrid>
              <a:tr h="216445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Managing Climate Change</a:t>
                      </a:r>
                    </a:p>
                  </a:txBody>
                  <a:tcPr>
                    <a:solidFill>
                      <a:srgbClr val="ECC6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624344"/>
                  </a:ext>
                </a:extLst>
              </a:tr>
              <a:tr h="202015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latin typeface="+mn-lt"/>
                        </a:rPr>
                        <a:t>Mitigation</a:t>
                      </a:r>
                    </a:p>
                  </a:txBody>
                  <a:tcPr>
                    <a:solidFill>
                      <a:srgbClr val="ECC6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latin typeface="+mn-lt"/>
                        </a:rPr>
                        <a:t>Adaptation</a:t>
                      </a:r>
                    </a:p>
                  </a:txBody>
                  <a:tcPr>
                    <a:solidFill>
                      <a:srgbClr val="EC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18922"/>
                  </a:ext>
                </a:extLst>
              </a:tr>
              <a:tr h="2279885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1" dirty="0">
                          <a:latin typeface="+mn-lt"/>
                        </a:rPr>
                        <a:t>Alternative energy production</a:t>
                      </a:r>
                      <a:r>
                        <a:rPr lang="en-GB" sz="800" dirty="0">
                          <a:latin typeface="+mn-lt"/>
                        </a:rPr>
                        <a:t>: developing renewable energy, e.g. solar panels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1" dirty="0">
                          <a:latin typeface="+mn-lt"/>
                        </a:rPr>
                        <a:t>Carbon capture: </a:t>
                      </a:r>
                      <a:r>
                        <a:rPr lang="en-GB" sz="800" dirty="0">
                          <a:latin typeface="+mn-lt"/>
                        </a:rPr>
                        <a:t>carbon dioxide is captured from power stations and converted into a dense liquid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1" dirty="0">
                          <a:latin typeface="+mn-lt"/>
                        </a:rPr>
                        <a:t>Planting trees: </a:t>
                      </a:r>
                      <a:r>
                        <a:rPr lang="en-GB" sz="800" dirty="0">
                          <a:latin typeface="+mn-lt"/>
                        </a:rPr>
                        <a:t>afforestation which absorbs carbon dioxide through photosynthesis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1" dirty="0">
                          <a:latin typeface="+mn-lt"/>
                        </a:rPr>
                        <a:t>International agreements: </a:t>
                      </a:r>
                      <a:r>
                        <a:rPr lang="en-GB" sz="800" dirty="0">
                          <a:latin typeface="+mn-lt"/>
                        </a:rPr>
                        <a:t>countries working together to set targets, e.g. Paris 2015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1" baseline="0" dirty="0">
                          <a:latin typeface="+mn-lt"/>
                        </a:rPr>
                        <a:t>Changes in agricultural systems: </a:t>
                      </a:r>
                      <a:r>
                        <a:rPr lang="en-GB" sz="800" baseline="0" dirty="0">
                          <a:latin typeface="+mn-lt"/>
                        </a:rPr>
                        <a:t>farmers response to climate change by adapting their farming practice, e.g. changing types of crops they grow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1" baseline="0" dirty="0">
                          <a:latin typeface="+mn-lt"/>
                        </a:rPr>
                        <a:t>Managing water supply: </a:t>
                      </a:r>
                      <a:r>
                        <a:rPr lang="en-GB" sz="800" baseline="0" dirty="0">
                          <a:latin typeface="+mn-lt"/>
                        </a:rPr>
                        <a:t>developing water transfer schemes by moving water from area of surplus to area of deficit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1" baseline="0" dirty="0">
                          <a:latin typeface="+mn-lt"/>
                        </a:rPr>
                        <a:t>Reducing the risk of rising sea levels: </a:t>
                      </a:r>
                      <a:r>
                        <a:rPr lang="en-GB" sz="800" baseline="0" dirty="0">
                          <a:latin typeface="+mn-lt"/>
                        </a:rPr>
                        <a:t>developing coastal defences to protect areas at risk of coastal flooding</a:t>
                      </a:r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192533"/>
                  </a:ext>
                </a:extLst>
              </a:tr>
            </a:tbl>
          </a:graphicData>
        </a:graphic>
      </p:graphicFrame>
      <p:pic>
        <p:nvPicPr>
          <p:cNvPr id="1026" name="Picture 2" descr="sun Icon 4918815">
            <a:extLst>
              <a:ext uri="{FF2B5EF4-FFF2-40B4-BE49-F238E27FC236}">
                <a16:creationId xmlns:a16="http://schemas.microsoft.com/office/drawing/2014/main" id="{E0E235F8-B314-1450-35C2-34D672542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835" y="2566754"/>
            <a:ext cx="733426" cy="58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volcano Icon 1081729">
            <a:extLst>
              <a:ext uri="{FF2B5EF4-FFF2-40B4-BE49-F238E27FC236}">
                <a16:creationId xmlns:a16="http://schemas.microsoft.com/office/drawing/2014/main" id="{42F8C80B-1470-C6BF-9319-86F83C7FD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819" y="2598486"/>
            <a:ext cx="646139" cy="55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arth, globe, orbit, planet, communication, connection, network icon -  Download on Iconfinder | Network icon, Orbit, Icon">
            <a:extLst>
              <a:ext uri="{FF2B5EF4-FFF2-40B4-BE49-F238E27FC236}">
                <a16:creationId xmlns:a16="http://schemas.microsoft.com/office/drawing/2014/main" id="{02F7E393-89D0-E334-88E6-CAEEDB846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49" y="2620143"/>
            <a:ext cx="741363" cy="55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ow Icon 2888617">
            <a:extLst>
              <a:ext uri="{FF2B5EF4-FFF2-40B4-BE49-F238E27FC236}">
                <a16:creationId xmlns:a16="http://schemas.microsoft.com/office/drawing/2014/main" id="{6C5FB480-A9AE-CF87-AD3B-2CAD02AD5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958" y="4204081"/>
            <a:ext cx="584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factory Icon 1136355">
            <a:extLst>
              <a:ext uri="{FF2B5EF4-FFF2-40B4-BE49-F238E27FC236}">
                <a16:creationId xmlns:a16="http://schemas.microsoft.com/office/drawing/2014/main" id="{BC8C3AE6-53A8-051B-306B-88121864C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990" y="5511436"/>
            <a:ext cx="721383" cy="58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deforestation Icon - Free PNG &amp; SVG 2531890 - Noun Project">
            <a:extLst>
              <a:ext uri="{FF2B5EF4-FFF2-40B4-BE49-F238E27FC236}">
                <a16:creationId xmlns:a16="http://schemas.microsoft.com/office/drawing/2014/main" id="{484C0969-5D13-900F-E15E-4ADA9C2D4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193" y="4204081"/>
            <a:ext cx="716637" cy="53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deforestation Icon - Free PNG &amp; SVG 2531890 - Noun Project">
            <a:extLst>
              <a:ext uri="{FF2B5EF4-FFF2-40B4-BE49-F238E27FC236}">
                <a16:creationId xmlns:a16="http://schemas.microsoft.com/office/drawing/2014/main" id="{43D67BF8-A4F5-DA74-5824-CC5D2A483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33" y="5032554"/>
            <a:ext cx="716637" cy="53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lobal warming icon, climate change ...">
            <a:extLst>
              <a:ext uri="{FF2B5EF4-FFF2-40B4-BE49-F238E27FC236}">
                <a16:creationId xmlns:a16="http://schemas.microsoft.com/office/drawing/2014/main" id="{560C6C57-3EA1-2503-AFFD-366C8E8E1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73" y="777174"/>
            <a:ext cx="509755" cy="50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Global Warming Icon - Free PNG &amp; SVG 559109 - Noun Project">
            <a:extLst>
              <a:ext uri="{FF2B5EF4-FFF2-40B4-BE49-F238E27FC236}">
                <a16:creationId xmlns:a16="http://schemas.microsoft.com/office/drawing/2014/main" id="{12328522-7D74-E331-8B33-09489BB84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968" y="1311075"/>
            <a:ext cx="612164" cy="61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Free Time Left Icon">
            <a:extLst>
              <a:ext uri="{FF2B5EF4-FFF2-40B4-BE49-F238E27FC236}">
                <a16:creationId xmlns:a16="http://schemas.microsoft.com/office/drawing/2014/main" id="{1C220A9A-9268-A15D-2334-07AB4ADBC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401" y="1923239"/>
            <a:ext cx="567298" cy="56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8786F6A-7A3C-0E22-DA01-E1EB183E41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889" b="90222" l="9778" r="89778">
                        <a14:foregroundMark x1="69333" y1="25778" x2="69333" y2="25778"/>
                        <a14:foregroundMark x1="71111" y1="10222" x2="71111" y2="10222"/>
                        <a14:foregroundMark x1="78222" y1="9333" x2="78222" y2="9333"/>
                        <a14:foregroundMark x1="85333" y1="14667" x2="85333" y2="14667"/>
                        <a14:foregroundMark x1="88889" y1="21778" x2="88889" y2="21778"/>
                        <a14:foregroundMark x1="90222" y1="29333" x2="90222" y2="29333"/>
                        <a14:foregroundMark x1="85333" y1="36000" x2="85333" y2="36000"/>
                        <a14:foregroundMark x1="77333" y1="40444" x2="77333" y2="40444"/>
                        <a14:foregroundMark x1="70667" y1="38667" x2="70667" y2="38667"/>
                        <a14:foregroundMark x1="65333" y1="33778" x2="65333" y2="33778"/>
                        <a14:foregroundMark x1="62667" y1="27556" x2="62667" y2="27556"/>
                        <a14:foregroundMark x1="60000" y1="20000" x2="60000" y2="20000"/>
                        <a14:foregroundMark x1="64889" y1="14667" x2="64889" y2="14667"/>
                        <a14:foregroundMark x1="71556" y1="48889" x2="71556" y2="48889"/>
                        <a14:foregroundMark x1="22222" y1="68889" x2="22222" y2="68889"/>
                        <a14:foregroundMark x1="16444" y1="76444" x2="16444" y2="76444"/>
                        <a14:foregroundMark x1="60889" y1="88444" x2="60889" y2="88444"/>
                        <a14:foregroundMark x1="40889" y1="90222" x2="40889" y2="90222"/>
                        <a14:foregroundMark x1="56000" y1="76889" x2="56000" y2="76889"/>
                        <a14:foregroundMark x1="69333" y1="66222" x2="69333" y2="66222"/>
                        <a14:foregroundMark x1="56000" y1="57778" x2="56000" y2="57778"/>
                        <a14:foregroundMark x1="43111" y1="64889" x2="43111" y2="64889"/>
                        <a14:foregroundMark x1="39556" y1="53333" x2="39556" y2="53333"/>
                        <a14:foregroundMark x1="31111" y1="72889" x2="31111" y2="72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4982" y="3633771"/>
            <a:ext cx="672828" cy="672828"/>
          </a:xfrm>
          <a:prstGeom prst="rect">
            <a:avLst/>
          </a:prstGeom>
        </p:spPr>
      </p:pic>
      <p:pic>
        <p:nvPicPr>
          <p:cNvPr id="34" name="Picture 4" descr="Earth, globe, orbit, planet, communication, connection, network icon -  Download on Iconfinder | Network icon, Orbit, Icon">
            <a:extLst>
              <a:ext uri="{FF2B5EF4-FFF2-40B4-BE49-F238E27FC236}">
                <a16:creationId xmlns:a16="http://schemas.microsoft.com/office/drawing/2014/main" id="{B8888C5C-97B7-AFC8-6D7C-6DE47C19E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000" b="95556" l="2667" r="97333">
                        <a14:foregroundMark x1="24000" y1="8889" x2="24000" y2="8889"/>
                        <a14:foregroundMark x1="16889" y1="44444" x2="16889" y2="44444"/>
                        <a14:foregroundMark x1="16889" y1="40444" x2="16889" y2="40444"/>
                        <a14:foregroundMark x1="16889" y1="34667" x2="16889" y2="34667"/>
                        <a14:foregroundMark x1="17778" y1="29333" x2="17778" y2="29333"/>
                        <a14:foregroundMark x1="18222" y1="24889" x2="18222" y2="24889"/>
                        <a14:foregroundMark x1="20000" y1="20000" x2="20000" y2="20000"/>
                        <a14:foregroundMark x1="33333" y1="5778" x2="33333" y2="5778"/>
                        <a14:foregroundMark x1="38222" y1="4444" x2="38222" y2="4444"/>
                        <a14:foregroundMark x1="42667" y1="4444" x2="42667" y2="4444"/>
                        <a14:foregroundMark x1="47111" y1="4889" x2="47111" y2="4889"/>
                        <a14:foregroundMark x1="52000" y1="8000" x2="52000" y2="8000"/>
                        <a14:foregroundMark x1="56444" y1="9778" x2="56444" y2="9778"/>
                        <a14:foregroundMark x1="60444" y1="12889" x2="60444" y2="12889"/>
                        <a14:foregroundMark x1="64889" y1="17333" x2="64889" y2="17333"/>
                        <a14:foregroundMark x1="68444" y1="20444" x2="68444" y2="20444"/>
                        <a14:foregroundMark x1="71111" y1="24889" x2="71111" y2="24889"/>
                        <a14:foregroundMark x1="75111" y1="28889" x2="75111" y2="28889"/>
                        <a14:foregroundMark x1="76444" y1="33333" x2="76444" y2="33333"/>
                        <a14:foregroundMark x1="78667" y1="38222" x2="78667" y2="38222"/>
                        <a14:foregroundMark x1="79556" y1="42667" x2="79556" y2="42667"/>
                        <a14:foregroundMark x1="81778" y1="48000" x2="81778" y2="48000"/>
                        <a14:foregroundMark x1="93333" y1="60444" x2="93333" y2="60444"/>
                        <a14:foregroundMark x1="96444" y1="61778" x2="96444" y2="61778"/>
                        <a14:foregroundMark x1="81778" y1="51556" x2="81778" y2="51556"/>
                        <a14:foregroundMark x1="83111" y1="56889" x2="83111" y2="56889"/>
                        <a14:foregroundMark x1="84000" y1="61778" x2="84000" y2="61778"/>
                        <a14:foregroundMark x1="83556" y1="66222" x2="83556" y2="66222"/>
                        <a14:foregroundMark x1="83111" y1="70667" x2="83111" y2="70667"/>
                        <a14:foregroundMark x1="82667" y1="76000" x2="82667" y2="76000"/>
                        <a14:foregroundMark x1="80889" y1="81333" x2="80889" y2="81333"/>
                        <a14:foregroundMark x1="78222" y1="84889" x2="78222" y2="84889"/>
                        <a14:foregroundMark x1="75111" y1="88444" x2="75111" y2="88444"/>
                        <a14:foregroundMark x1="71556" y1="92000" x2="71556" y2="92000"/>
                        <a14:foregroundMark x1="66222" y1="94667" x2="66222" y2="94667"/>
                        <a14:foregroundMark x1="61778" y1="95556" x2="61778" y2="95556"/>
                        <a14:foregroundMark x1="56889" y1="95111" x2="56889" y2="95111"/>
                        <a14:foregroundMark x1="52444" y1="94222" x2="52444" y2="94222"/>
                        <a14:foregroundMark x1="47556" y1="92000" x2="47556" y2="92000"/>
                        <a14:foregroundMark x1="43111" y1="89778" x2="43111" y2="89778"/>
                        <a14:foregroundMark x1="39556" y1="86222" x2="39556" y2="86222"/>
                        <a14:foregroundMark x1="35556" y1="83111" x2="35556" y2="83111"/>
                        <a14:foregroundMark x1="32444" y1="79556" x2="32444" y2="79556"/>
                        <a14:foregroundMark x1="29333" y1="76889" x2="29333" y2="76889"/>
                        <a14:foregroundMark x1="27556" y1="72000" x2="27556" y2="72000"/>
                        <a14:foregroundMark x1="25333" y1="67556" x2="25333" y2="67556"/>
                        <a14:foregroundMark x1="22222" y1="63111" x2="22222" y2="63111"/>
                        <a14:foregroundMark x1="20444" y1="59111" x2="20444" y2="59111"/>
                        <a14:foregroundMark x1="19556" y1="54667" x2="19556" y2="54667"/>
                        <a14:foregroundMark x1="18222" y1="49333" x2="18222" y2="49333"/>
                        <a14:foregroundMark x1="17333" y1="44889" x2="17333" y2="44889"/>
                        <a14:foregroundMark x1="12889" y1="32889" x2="12889" y2="32889"/>
                        <a14:foregroundMark x1="9778" y1="37333" x2="9778" y2="37333"/>
                        <a14:foregroundMark x1="6667" y1="40444" x2="6667" y2="40444"/>
                        <a14:foregroundMark x1="4889" y1="45778" x2="4889" y2="45778"/>
                        <a14:foregroundMark x1="3111" y1="50222" x2="3111" y2="50222"/>
                        <a14:foregroundMark x1="3111" y1="54667" x2="3111" y2="54667"/>
                        <a14:foregroundMark x1="4000" y1="60444" x2="4000" y2="60444"/>
                        <a14:foregroundMark x1="6222" y1="64444" x2="6222" y2="64444"/>
                        <a14:foregroundMark x1="9333" y1="68889" x2="9333" y2="68889"/>
                        <a14:foregroundMark x1="13778" y1="72000" x2="13778" y2="72000"/>
                        <a14:foregroundMark x1="17778" y1="74667" x2="17778" y2="74667"/>
                        <a14:foregroundMark x1="21333" y1="77333" x2="21333" y2="77333"/>
                        <a14:foregroundMark x1="26667" y1="79111" x2="26667" y2="79111"/>
                        <a14:foregroundMark x1="36444" y1="80444" x2="36444" y2="80444"/>
                        <a14:foregroundMark x1="41778" y1="80889" x2="41778" y2="80889"/>
                        <a14:foregroundMark x1="45778" y1="80889" x2="45778" y2="80889"/>
                        <a14:foregroundMark x1="51556" y1="81333" x2="51556" y2="81333"/>
                        <a14:foregroundMark x1="56444" y1="80444" x2="56444" y2="80444"/>
                        <a14:foregroundMark x1="61333" y1="80444" x2="61333" y2="80444"/>
                        <a14:foregroundMark x1="65778" y1="79556" x2="65778" y2="79556"/>
                        <a14:foregroundMark x1="70222" y1="77333" x2="70222" y2="77333"/>
                        <a14:foregroundMark x1="76000" y1="75556" x2="76000" y2="75556"/>
                        <a14:foregroundMark x1="80000" y1="73333" x2="80000" y2="73333"/>
                        <a14:foregroundMark x1="87556" y1="67556" x2="87556" y2="67556"/>
                        <a14:foregroundMark x1="20889" y1="28000" x2="20889" y2="28000"/>
                        <a14:foregroundMark x1="25778" y1="25778" x2="25778" y2="25778"/>
                        <a14:foregroundMark x1="30667" y1="24000" x2="30667" y2="24000"/>
                        <a14:foregroundMark x1="34222" y1="23111" x2="34222" y2="23111"/>
                        <a14:foregroundMark x1="40000" y1="22222" x2="40000" y2="22222"/>
                        <a14:foregroundMark x1="44444" y1="20444" x2="44444" y2="20444"/>
                        <a14:foregroundMark x1="49333" y1="20444" x2="49333" y2="20444"/>
                        <a14:foregroundMark x1="54222" y1="20000" x2="54222" y2="20000"/>
                        <a14:foregroundMark x1="59556" y1="20444" x2="59556" y2="20444"/>
                        <a14:foregroundMark x1="64000" y1="21333" x2="64000" y2="21333"/>
                        <a14:foregroundMark x1="74667" y1="23111" x2="74667" y2="23111"/>
                        <a14:foregroundMark x1="79111" y1="25778" x2="79111" y2="25778"/>
                        <a14:foregroundMark x1="84000" y1="27556" x2="84000" y2="27556"/>
                        <a14:foregroundMark x1="87556" y1="30222" x2="87556" y2="30222"/>
                        <a14:foregroundMark x1="91556" y1="33333" x2="91556" y2="33333"/>
                        <a14:foregroundMark x1="93333" y1="36000" x2="93333" y2="36000"/>
                        <a14:foregroundMark x1="96000" y1="40889" x2="96000" y2="40889"/>
                        <a14:foregroundMark x1="97333" y1="45778" x2="97333" y2="45778"/>
                        <a14:foregroundMark x1="97333" y1="51556" x2="97333" y2="51556"/>
                        <a14:foregroundMark x1="96000" y1="56000" x2="96000" y2="5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968" y="2560328"/>
            <a:ext cx="612163" cy="50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 descr="Greenhouse effect - Free ecology and environment icons">
            <a:extLst>
              <a:ext uri="{FF2B5EF4-FFF2-40B4-BE49-F238E27FC236}">
                <a16:creationId xmlns:a16="http://schemas.microsoft.com/office/drawing/2014/main" id="{0662D8AC-D458-F9FE-4063-8DBCDD44D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60" y="3102701"/>
            <a:ext cx="500271" cy="41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arbon Dioxide Pollution ...">
            <a:extLst>
              <a:ext uri="{FF2B5EF4-FFF2-40B4-BE49-F238E27FC236}">
                <a16:creationId xmlns:a16="http://schemas.microsoft.com/office/drawing/2014/main" id="{0C7AD91F-D77A-6156-4C42-DF9DA3698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2" b="15864"/>
          <a:stretch/>
        </p:blipFill>
        <p:spPr bwMode="auto">
          <a:xfrm>
            <a:off x="3301246" y="4343624"/>
            <a:ext cx="716638" cy="53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Panel Solar icon PNG and SVG Vector ...">
            <a:extLst>
              <a:ext uri="{FF2B5EF4-FFF2-40B4-BE49-F238E27FC236}">
                <a16:creationId xmlns:a16="http://schemas.microsoft.com/office/drawing/2014/main" id="{A5760E7A-B08C-F4CF-C79A-F2CAFF252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10" y="5703253"/>
            <a:ext cx="531209" cy="53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Shaking Hands Icon Images – Browse 199 ...">
            <a:extLst>
              <a:ext uri="{FF2B5EF4-FFF2-40B4-BE49-F238E27FC236}">
                <a16:creationId xmlns:a16="http://schemas.microsoft.com/office/drawing/2014/main" id="{941E55C8-D3DE-07DC-BC38-D093D2341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foregroundMark x1="65251" y1="35052" x2="65251" y2="35052"/>
                        <a14:foregroundMark x1="81467" y1="29381" x2="81467" y2="29381"/>
                        <a14:foregroundMark x1="19305" y1="28866" x2="19305" y2="28866"/>
                        <a14:foregroundMark x1="22394" y1="63402" x2="22394" y2="63402"/>
                        <a14:foregroundMark x1="32432" y1="65464" x2="32432" y2="65464"/>
                        <a14:foregroundMark x1="35521" y1="71649" x2="35521" y2="71649"/>
                        <a14:foregroundMark x1="42857" y1="74742" x2="42857" y2="74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968" y="6309927"/>
            <a:ext cx="647342" cy="48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470A6A-CBA6-5A7B-ABDF-924D3AA03083}"/>
              </a:ext>
            </a:extLst>
          </p:cNvPr>
          <p:cNvSpPr/>
          <p:nvPr/>
        </p:nvSpPr>
        <p:spPr>
          <a:xfrm>
            <a:off x="8570445" y="12981"/>
            <a:ext cx="1273249" cy="2283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350" dirty="0">
                <a:solidFill>
                  <a:schemeClr val="bg1"/>
                </a:solidFill>
                <a:latin typeface="Calibri" panose="020F0502020204030204"/>
              </a:rPr>
              <a:t>BBA</a:t>
            </a:r>
          </a:p>
        </p:txBody>
      </p:sp>
    </p:spTree>
    <p:extLst>
      <p:ext uri="{BB962C8B-B14F-4D97-AF65-F5344CB8AC3E}">
        <p14:creationId xmlns:p14="http://schemas.microsoft.com/office/powerpoint/2010/main" val="4168662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EF33D13135F45809E6ECF68676653" ma:contentTypeVersion="15" ma:contentTypeDescription="Create a new document." ma:contentTypeScope="" ma:versionID="8f39513189c778b6d5c50a170c0d30dd">
  <xsd:schema xmlns:xsd="http://www.w3.org/2001/XMLSchema" xmlns:xs="http://www.w3.org/2001/XMLSchema" xmlns:p="http://schemas.microsoft.com/office/2006/metadata/properties" xmlns:ns2="9b518678-822a-4885-ac15-d4f5c04091c8" xmlns:ns3="6a66d7ee-120d-40ff-a661-8ed131bddeb6" targetNamespace="http://schemas.microsoft.com/office/2006/metadata/properties" ma:root="true" ma:fieldsID="c36c74b4f750e4c5304b81e6b54a85ae" ns2:_="" ns3:_="">
    <xsd:import namespace="9b518678-822a-4885-ac15-d4f5c04091c8"/>
    <xsd:import namespace="6a66d7ee-120d-40ff-a661-8ed131bdde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18678-822a-4885-ac15-d4f5c04091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7b46c6c-0cea-4743-9a8e-ff0155dd11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6d7ee-120d-40ff-a661-8ed131bdde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2eaa5af-cb86-4f53-8619-1da8d2c0ba28}" ma:internalName="TaxCatchAll" ma:showField="CatchAllData" ma:web="6a66d7ee-120d-40ff-a661-8ed131bdde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518678-822a-4885-ac15-d4f5c04091c8">
      <Terms xmlns="http://schemas.microsoft.com/office/infopath/2007/PartnerControls"/>
    </lcf76f155ced4ddcb4097134ff3c332f>
    <TaxCatchAll xmlns="6a66d7ee-120d-40ff-a661-8ed131bddeb6" xsi:nil="true"/>
  </documentManagement>
</p:properties>
</file>

<file path=customXml/itemProps1.xml><?xml version="1.0" encoding="utf-8"?>
<ds:datastoreItem xmlns:ds="http://schemas.openxmlformats.org/officeDocument/2006/customXml" ds:itemID="{2C6BE7FF-992F-4ED7-B663-63162F36A3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518678-822a-4885-ac15-d4f5c04091c8"/>
    <ds:schemaRef ds:uri="6a66d7ee-120d-40ff-a661-8ed131bdde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A653D2-DE4C-4819-88A6-BEA4CE9852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73C91C-2CD9-4548-BA4E-0D1F72D81EDD}">
  <ds:schemaRefs>
    <ds:schemaRef ds:uri="9b518678-822a-4885-ac15-d4f5c04091c8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6a66d7ee-120d-40ff-a661-8ed131bddeb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2806</TotalTime>
  <Words>1009</Words>
  <Application>Microsoft Office PowerPoint</Application>
  <PresentationFormat>A4 Paper (210x297 mm)</PresentationFormat>
  <Paragraphs>196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2013 - 2022 Theme</vt:lpstr>
      <vt:lpstr>Geography –  Year 10 – Weather Hazards  </vt:lpstr>
      <vt:lpstr>Geography –  Year 10 – Climate Change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7 – English – Knowledge Organiser</dc:title>
  <dc:creator>Highfield, J</dc:creator>
  <cp:lastModifiedBy>M, Pickett</cp:lastModifiedBy>
  <cp:revision>195</cp:revision>
  <cp:lastPrinted>2024-06-07T10:37:55Z</cp:lastPrinted>
  <dcterms:created xsi:type="dcterms:W3CDTF">2023-11-08T10:06:56Z</dcterms:created>
  <dcterms:modified xsi:type="dcterms:W3CDTF">2024-12-11T17:07:11Z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0x01010086DEF33D13135F45809E6ECF68676653</vt:lpwstr>
  </property>
</Properties>
</file>